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139" d="100"/>
          <a:sy n="139" d="100"/>
        </p:scale>
        <p:origin x="84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65032fab40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65032fab4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65032fab40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65032fab4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65032fab40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65032fab4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65032fab40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65032fab4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65032fab40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65032fab40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65032fab40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65032fab40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65032fab40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65032fab4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65032fab4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65032fab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65032fab4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65032fab4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65032fab40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65032fab4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65032fab4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65032fab4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65032fab40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65032fab4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65032fab40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65032fab4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65032fab40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65032fab4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mailto:dwhite@glnd.k12.va.u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201250" y="3189975"/>
            <a:ext cx="8830800" cy="1752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500" dirty="0"/>
              <a:t>SASBO Lunch &amp; Learn</a:t>
            </a:r>
            <a:endParaRPr sz="2500" dirty="0"/>
          </a:p>
          <a:p>
            <a:pPr marL="0" lvl="0" indent="0" algn="ctr" rtl="0">
              <a:spcBef>
                <a:spcPts val="0"/>
              </a:spcBef>
              <a:spcAft>
                <a:spcPts val="0"/>
              </a:spcAft>
              <a:buNone/>
            </a:pPr>
            <a:r>
              <a:rPr lang="en" sz="2500" dirty="0"/>
              <a:t>10/12/2022 1pm EST</a:t>
            </a:r>
            <a:endParaRPr sz="2500" dirty="0"/>
          </a:p>
          <a:p>
            <a:pPr marL="0" lvl="0" indent="0" algn="ctr" rtl="0">
              <a:spcBef>
                <a:spcPts val="0"/>
              </a:spcBef>
              <a:spcAft>
                <a:spcPts val="0"/>
              </a:spcAft>
              <a:buNone/>
            </a:pPr>
            <a:r>
              <a:rPr lang="en" sz="2500" dirty="0"/>
              <a:t>Moderated by </a:t>
            </a:r>
            <a:endParaRPr sz="2500" dirty="0"/>
          </a:p>
          <a:p>
            <a:pPr marL="0" lvl="0" indent="0" algn="ctr" rtl="0">
              <a:spcBef>
                <a:spcPts val="0"/>
              </a:spcBef>
              <a:spcAft>
                <a:spcPts val="0"/>
              </a:spcAft>
              <a:buNone/>
            </a:pPr>
            <a:r>
              <a:rPr lang="en" sz="2500" dirty="0"/>
              <a:t>Debbie White, VA &amp; David Rubenstein, MS</a:t>
            </a:r>
            <a:endParaRPr sz="2500" dirty="0"/>
          </a:p>
        </p:txBody>
      </p:sp>
      <p:pic>
        <p:nvPicPr>
          <p:cNvPr id="55" name="Google Shape;55;p13"/>
          <p:cNvPicPr preferRelativeResize="0"/>
          <p:nvPr/>
        </p:nvPicPr>
        <p:blipFill>
          <a:blip r:embed="rId3">
            <a:alphaModFix/>
          </a:blip>
          <a:stretch>
            <a:fillRect/>
          </a:stretch>
        </p:blipFill>
        <p:spPr>
          <a:xfrm>
            <a:off x="0" y="0"/>
            <a:ext cx="4456026" cy="2198300"/>
          </a:xfrm>
          <a:prstGeom prst="rect">
            <a:avLst/>
          </a:prstGeom>
          <a:noFill/>
          <a:ln>
            <a:noFill/>
          </a:ln>
        </p:spPr>
      </p:pic>
      <p:sp>
        <p:nvSpPr>
          <p:cNvPr id="56" name="Google Shape;56;p13"/>
          <p:cNvSpPr txBox="1">
            <a:spLocks noGrp="1"/>
          </p:cNvSpPr>
          <p:nvPr>
            <p:ph type="ctrTitle"/>
          </p:nvPr>
        </p:nvSpPr>
        <p:spPr>
          <a:xfrm>
            <a:off x="4456029" y="1137375"/>
            <a:ext cx="45795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solidFill>
                  <a:srgbClr val="FF0000"/>
                </a:solidFill>
              </a:rPr>
              <a:t>Inflation, Supply Chain and Construction Issues</a:t>
            </a:r>
            <a:endParaRPr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0000"/>
                </a:solidFill>
              </a:rPr>
              <a:t>Supply chain issues discussion</a:t>
            </a:r>
            <a:endParaRPr>
              <a:solidFill>
                <a:srgbClr val="FF0000"/>
              </a:solidFill>
            </a:endParaRPr>
          </a:p>
        </p:txBody>
      </p:sp>
      <p:sp>
        <p:nvSpPr>
          <p:cNvPr id="111" name="Google Shape;111;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SzPts val="2100"/>
              <a:buAutoNum type="arabicPeriod"/>
            </a:pPr>
            <a:r>
              <a:rPr lang="en" sz="2100"/>
              <a:t>Which goods have you found to have long lead times</a:t>
            </a:r>
            <a:endParaRPr sz="2100"/>
          </a:p>
          <a:p>
            <a:pPr marL="914400" lvl="1" indent="-336550" algn="l" rtl="0">
              <a:spcBef>
                <a:spcPts val="0"/>
              </a:spcBef>
              <a:spcAft>
                <a:spcPts val="0"/>
              </a:spcAft>
              <a:buSzPts val="1700"/>
              <a:buAutoNum type="alphaLcPeriod"/>
            </a:pPr>
            <a:r>
              <a:rPr lang="en" sz="1700"/>
              <a:t>Classroom HVAC equipment - 24-28 weeks (Virginia)</a:t>
            </a:r>
            <a:endParaRPr sz="1700"/>
          </a:p>
          <a:p>
            <a:pPr marL="0" lvl="0" indent="0" algn="l" rtl="0">
              <a:spcBef>
                <a:spcPts val="1200"/>
              </a:spcBef>
              <a:spcAft>
                <a:spcPts val="0"/>
              </a:spcAft>
              <a:buNone/>
            </a:pPr>
            <a:endParaRPr sz="1700"/>
          </a:p>
          <a:p>
            <a:pPr marL="0" lvl="0" indent="0" algn="l" rtl="0">
              <a:spcBef>
                <a:spcPts val="1200"/>
              </a:spcBef>
              <a:spcAft>
                <a:spcPts val="0"/>
              </a:spcAft>
              <a:buNone/>
            </a:pPr>
            <a:endParaRPr sz="1700"/>
          </a:p>
          <a:p>
            <a:pPr marL="457200" lvl="0" indent="-361950" algn="l" rtl="0">
              <a:spcBef>
                <a:spcPts val="1200"/>
              </a:spcBef>
              <a:spcAft>
                <a:spcPts val="0"/>
              </a:spcAft>
              <a:buSzPts val="2100"/>
              <a:buAutoNum type="arabicPeriod"/>
            </a:pPr>
            <a:r>
              <a:rPr lang="en" sz="2100"/>
              <a:t>What are good work-arounds when you encounter or know of supply chain issues?</a:t>
            </a:r>
            <a:endParaRPr sz="2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0000"/>
                </a:solidFill>
              </a:rPr>
              <a:t>Construction Costs have escalated rapidly in the last year</a:t>
            </a:r>
            <a:endParaRPr>
              <a:solidFill>
                <a:srgbClr val="FF0000"/>
              </a:solidFill>
            </a:endParaRPr>
          </a:p>
        </p:txBody>
      </p:sp>
      <p:sp>
        <p:nvSpPr>
          <p:cNvPr id="117" name="Google Shape;117;p23"/>
          <p:cNvSpPr txBox="1">
            <a:spLocks noGrp="1"/>
          </p:cNvSpPr>
          <p:nvPr>
            <p:ph type="body" idx="1"/>
          </p:nvPr>
        </p:nvSpPr>
        <p:spPr>
          <a:xfrm>
            <a:off x="311700" y="1152475"/>
            <a:ext cx="11061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Bureau of Labor Statistics (latest info 8/2022):</a:t>
            </a:r>
            <a:endParaRPr>
              <a:solidFill>
                <a:schemeClr val="dk1"/>
              </a:solidFill>
            </a:endParaRPr>
          </a:p>
          <a:p>
            <a:pPr marL="0" lvl="0" indent="0" algn="l" rtl="0">
              <a:spcBef>
                <a:spcPts val="0"/>
              </a:spcBef>
              <a:spcAft>
                <a:spcPts val="1200"/>
              </a:spcAft>
              <a:buNone/>
            </a:pPr>
            <a:endParaRPr/>
          </a:p>
        </p:txBody>
      </p:sp>
      <p:pic>
        <p:nvPicPr>
          <p:cNvPr id="118" name="Google Shape;118;p23"/>
          <p:cNvPicPr preferRelativeResize="0"/>
          <p:nvPr/>
        </p:nvPicPr>
        <p:blipFill rotWithShape="1">
          <a:blip r:embed="rId3">
            <a:alphaModFix/>
          </a:blip>
          <a:srcRect t="16394"/>
          <a:stretch/>
        </p:blipFill>
        <p:spPr>
          <a:xfrm>
            <a:off x="1528325" y="1062625"/>
            <a:ext cx="6317426" cy="38420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can we do to mitigate construction cost problems?</a:t>
            </a:r>
            <a:endParaRPr/>
          </a:p>
        </p:txBody>
      </p:sp>
      <p:sp>
        <p:nvSpPr>
          <p:cNvPr id="124" name="Google Shape;124;p24"/>
          <p:cNvSpPr txBox="1">
            <a:spLocks noGrp="1"/>
          </p:cNvSpPr>
          <p:nvPr>
            <p:ph type="body" idx="1"/>
          </p:nvPr>
        </p:nvSpPr>
        <p:spPr>
          <a:xfrm>
            <a:off x="311700" y="1152475"/>
            <a:ext cx="8520600" cy="3675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Advice from American General Contractors Association “Construction Inflation Alert”, July 2022:</a:t>
            </a:r>
            <a:endParaRPr/>
          </a:p>
          <a:p>
            <a:pPr marL="457200" lvl="0" indent="-342900" algn="l" rtl="0">
              <a:spcBef>
                <a:spcPts val="1200"/>
              </a:spcBef>
              <a:spcAft>
                <a:spcPts val="0"/>
              </a:spcAft>
              <a:buSzPts val="1800"/>
              <a:buAutoNum type="arabicPeriod"/>
            </a:pPr>
            <a:r>
              <a:rPr lang="en"/>
              <a:t>GC needs to let Owner know of issues right away</a:t>
            </a:r>
            <a:endParaRPr/>
          </a:p>
          <a:p>
            <a:pPr marL="457200" lvl="0" indent="-342900" algn="l" rtl="0">
              <a:spcBef>
                <a:spcPts val="0"/>
              </a:spcBef>
              <a:spcAft>
                <a:spcPts val="0"/>
              </a:spcAft>
              <a:buSzPts val="1800"/>
              <a:buAutoNum type="arabicPeriod"/>
            </a:pPr>
            <a:r>
              <a:rPr lang="en"/>
              <a:t>Owner can authorize price, delay adjustments - more $ but better than GC or subs walking off job</a:t>
            </a:r>
            <a:endParaRPr/>
          </a:p>
          <a:p>
            <a:pPr marL="457200" lvl="0" indent="-342900" algn="l" rtl="0">
              <a:spcBef>
                <a:spcPts val="0"/>
              </a:spcBef>
              <a:spcAft>
                <a:spcPts val="0"/>
              </a:spcAft>
              <a:buSzPts val="1800"/>
              <a:buAutoNum type="arabicPeriod"/>
            </a:pPr>
            <a:r>
              <a:rPr lang="en"/>
              <a:t>New bids - Owners need to be realistic about current prices, present complete documentation so no potential surprises</a:t>
            </a:r>
            <a:endParaRPr/>
          </a:p>
          <a:p>
            <a:pPr marL="457200" lvl="0" indent="-342900" algn="l" rtl="0">
              <a:spcBef>
                <a:spcPts val="0"/>
              </a:spcBef>
              <a:spcAft>
                <a:spcPts val="0"/>
              </a:spcAft>
              <a:buSzPts val="1800"/>
              <a:buAutoNum type="arabicPeriod"/>
            </a:pPr>
            <a:r>
              <a:rPr lang="en"/>
              <a:t>Consider a price-adjustment clauses in contract - less contingency, owner can share in downward price adjustments</a:t>
            </a:r>
            <a:endParaRPr/>
          </a:p>
          <a:p>
            <a:pPr marL="457200" lvl="0" indent="-342900" algn="l" rtl="0">
              <a:spcBef>
                <a:spcPts val="0"/>
              </a:spcBef>
              <a:spcAft>
                <a:spcPts val="0"/>
              </a:spcAft>
              <a:buSzPts val="1800"/>
              <a:buAutoNum type="arabicPeriod"/>
            </a:pPr>
            <a:r>
              <a:rPr lang="en"/>
              <a:t>Order goods earlier - risk storage/theft/damage/insurance issues and/or design adjustment changes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0000"/>
                </a:solidFill>
              </a:rPr>
              <a:t>Construction discussion</a:t>
            </a:r>
            <a:endParaRPr>
              <a:solidFill>
                <a:srgbClr val="FF0000"/>
              </a:solidFill>
            </a:endParaRPr>
          </a:p>
        </p:txBody>
      </p:sp>
      <p:sp>
        <p:nvSpPr>
          <p:cNvPr id="130" name="Google Shape;13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SzPts val="2100"/>
              <a:buAutoNum type="arabicPeriod"/>
            </a:pPr>
            <a:r>
              <a:rPr lang="en" sz="2100"/>
              <a:t>What type of budget to bid price increases have you seen in your area?</a:t>
            </a:r>
            <a:endParaRPr sz="2100"/>
          </a:p>
          <a:p>
            <a:pPr marL="914400" lvl="1" indent="-336550" algn="l" rtl="0">
              <a:spcBef>
                <a:spcPts val="0"/>
              </a:spcBef>
              <a:spcAft>
                <a:spcPts val="0"/>
              </a:spcAft>
              <a:buSzPts val="1700"/>
              <a:buAutoNum type="alphaLcPeriod"/>
            </a:pPr>
            <a:r>
              <a:rPr lang="en" sz="1700"/>
              <a:t>Virginia - 20- 40% (new elementary schools in last four months)</a:t>
            </a:r>
            <a:endParaRPr sz="1700"/>
          </a:p>
          <a:p>
            <a:pPr marL="0" lvl="0" indent="0" algn="l" rtl="0">
              <a:spcBef>
                <a:spcPts val="1200"/>
              </a:spcBef>
              <a:spcAft>
                <a:spcPts val="0"/>
              </a:spcAft>
              <a:buNone/>
            </a:pPr>
            <a:endParaRPr sz="2100"/>
          </a:p>
          <a:p>
            <a:pPr marL="457200" lvl="0" indent="-361950" algn="l" rtl="0">
              <a:spcBef>
                <a:spcPts val="1200"/>
              </a:spcBef>
              <a:spcAft>
                <a:spcPts val="0"/>
              </a:spcAft>
              <a:buSzPts val="2100"/>
              <a:buAutoNum type="arabicPeriod"/>
            </a:pPr>
            <a:r>
              <a:rPr lang="en" sz="2100"/>
              <a:t>What changes have you made in your bid or contract documents in this ever changing, difficult construction environment?</a:t>
            </a:r>
            <a:endParaRPr sz="2100"/>
          </a:p>
          <a:p>
            <a:pPr marL="457200" lvl="0" indent="-361950" algn="l" rtl="0">
              <a:spcBef>
                <a:spcPts val="0"/>
              </a:spcBef>
              <a:spcAft>
                <a:spcPts val="0"/>
              </a:spcAft>
              <a:buSzPts val="2100"/>
              <a:buAutoNum type="arabicPeriod"/>
            </a:pPr>
            <a:r>
              <a:rPr lang="en" sz="2100"/>
              <a:t>Any horror stories, words of wisdom?</a:t>
            </a:r>
            <a:endParaRPr sz="2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6"/>
          <p:cNvPicPr preferRelativeResize="0"/>
          <p:nvPr/>
        </p:nvPicPr>
        <p:blipFill>
          <a:blip r:embed="rId3">
            <a:alphaModFix/>
          </a:blip>
          <a:stretch>
            <a:fillRect/>
          </a:stretch>
        </p:blipFill>
        <p:spPr>
          <a:xfrm>
            <a:off x="517325" y="152400"/>
            <a:ext cx="8295848" cy="4634826"/>
          </a:xfrm>
          <a:prstGeom prst="rect">
            <a:avLst/>
          </a:prstGeom>
          <a:noFill/>
          <a:ln>
            <a:noFill/>
          </a:ln>
        </p:spPr>
      </p:pic>
      <p:sp>
        <p:nvSpPr>
          <p:cNvPr id="136" name="Google Shape;136;p26"/>
          <p:cNvSpPr txBox="1"/>
          <p:nvPr/>
        </p:nvSpPr>
        <p:spPr>
          <a:xfrm>
            <a:off x="598750" y="4787225"/>
            <a:ext cx="8133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Dr. Bailey presentation to local government finance directors, 9/29/2022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311700" y="923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 ready our next Lunch and Learn session in December!</a:t>
            </a:r>
            <a:endParaRPr/>
          </a:p>
        </p:txBody>
      </p:sp>
      <p:sp>
        <p:nvSpPr>
          <p:cNvPr id="142" name="Google Shape;142;p27"/>
          <p:cNvSpPr txBox="1">
            <a:spLocks noGrp="1"/>
          </p:cNvSpPr>
          <p:nvPr>
            <p:ph type="body" idx="1"/>
          </p:nvPr>
        </p:nvSpPr>
        <p:spPr>
          <a:xfrm>
            <a:off x="1685875" y="2059725"/>
            <a:ext cx="5565000" cy="2509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Please contact Debbie at </a:t>
            </a:r>
            <a:r>
              <a:rPr lang="en" u="sng">
                <a:solidFill>
                  <a:schemeClr val="hlink"/>
                </a:solidFill>
                <a:hlinkClick r:id="rId3"/>
              </a:rPr>
              <a:t>dwhite@glnd.k12.va.us</a:t>
            </a:r>
            <a:r>
              <a:rPr lang="en"/>
              <a:t> if you would like original source information for anything presented here.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SASBO Offerings</a:t>
            </a:r>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Monthly “Expert Exchange” (1 hr CPE). Next session - October 13, 2pm on “Disaster Recover”</a:t>
            </a:r>
            <a:endParaRPr/>
          </a:p>
          <a:p>
            <a:pPr marL="914400" lvl="0" indent="0" algn="l" rtl="0">
              <a:spcBef>
                <a:spcPts val="1200"/>
              </a:spcBef>
              <a:spcAft>
                <a:spcPts val="0"/>
              </a:spcAft>
              <a:buNone/>
            </a:pPr>
            <a:r>
              <a:rPr lang="en"/>
              <a:t>Do you have any suggestions for topics for next year’s series?</a:t>
            </a:r>
            <a:endParaRPr/>
          </a:p>
          <a:p>
            <a:pPr marL="457200" lvl="0" indent="-342900" algn="l" rtl="0">
              <a:spcBef>
                <a:spcPts val="1200"/>
              </a:spcBef>
              <a:spcAft>
                <a:spcPts val="0"/>
              </a:spcAft>
              <a:buSzPts val="1800"/>
              <a:buAutoNum type="arabicPeriod"/>
            </a:pPr>
            <a:r>
              <a:rPr lang="en"/>
              <a:t>SASBO Leadership Summit - January 18-23, 2023 in Gatlinburg, TN (contact state SASBO director if you want to attend)</a:t>
            </a:r>
            <a:endParaRPr/>
          </a:p>
          <a:p>
            <a:pPr marL="457200" lvl="0" indent="-342900" algn="l" rtl="0">
              <a:spcBef>
                <a:spcPts val="0"/>
              </a:spcBef>
              <a:spcAft>
                <a:spcPts val="0"/>
              </a:spcAft>
              <a:buSzPts val="1800"/>
              <a:buAutoNum type="arabicPeriod"/>
            </a:pPr>
            <a:r>
              <a:rPr lang="en"/>
              <a:t>SASBO Conference &amp; Discovery Forum - April 3-5, 2023 in Louisville, KY</a:t>
            </a:r>
            <a:endParaRPr/>
          </a:p>
          <a:p>
            <a:pPr marL="457200" lvl="0" indent="-342900" algn="l" rtl="0">
              <a:spcBef>
                <a:spcPts val="0"/>
              </a:spcBef>
              <a:spcAft>
                <a:spcPts val="0"/>
              </a:spcAft>
              <a:buSzPts val="1800"/>
              <a:buAutoNum type="arabicPeriod"/>
            </a:pPr>
            <a:r>
              <a:rPr lang="en"/>
              <a:t>Become a Certified School Business Administrator! Applications due 12/15/2022</a:t>
            </a:r>
            <a:endParaRPr/>
          </a:p>
          <a:p>
            <a:pPr marL="457200" lvl="0" indent="-342900" algn="l" rtl="0">
              <a:spcBef>
                <a:spcPts val="0"/>
              </a:spcBef>
              <a:spcAft>
                <a:spcPts val="0"/>
              </a:spcAft>
              <a:buSzPts val="1800"/>
              <a:buAutoNum type="arabicPeriod"/>
            </a:pPr>
            <a:r>
              <a:rPr lang="en"/>
              <a:t>Don’t forget to go to the website to use the Electronic Resource Center.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51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0000"/>
                </a:solidFill>
              </a:rPr>
              <a:t>Cooling Economy - Headwinds and Uncertainty Ahead*</a:t>
            </a:r>
            <a:endParaRPr>
              <a:solidFill>
                <a:srgbClr val="FF0000"/>
              </a:solidFill>
            </a:endParaRPr>
          </a:p>
          <a:p>
            <a:pPr marL="0" lvl="0" indent="0" algn="l" rtl="0">
              <a:spcBef>
                <a:spcPts val="0"/>
              </a:spcBef>
              <a:spcAft>
                <a:spcPts val="0"/>
              </a:spcAft>
              <a:buNone/>
            </a:pPr>
            <a:endParaRPr>
              <a:solidFill>
                <a:srgbClr val="FF0000"/>
              </a:solidFill>
            </a:endParaRPr>
          </a:p>
        </p:txBody>
      </p:sp>
      <p:sp>
        <p:nvSpPr>
          <p:cNvPr id="68" name="Google Shape;68;p15"/>
          <p:cNvSpPr txBox="1">
            <a:spLocks noGrp="1"/>
          </p:cNvSpPr>
          <p:nvPr>
            <p:ph type="body" idx="1"/>
          </p:nvPr>
        </p:nvSpPr>
        <p:spPr>
          <a:xfrm>
            <a:off x="311700" y="1130650"/>
            <a:ext cx="8520600" cy="34380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Unemployment looking good but “persistent under-utilization of workforce”</a:t>
            </a:r>
            <a:endParaRPr/>
          </a:p>
          <a:p>
            <a:pPr marL="457200" lvl="0" indent="-342900" algn="l" rtl="0">
              <a:spcBef>
                <a:spcPts val="0"/>
              </a:spcBef>
              <a:spcAft>
                <a:spcPts val="0"/>
              </a:spcAft>
              <a:buSzPts val="1800"/>
              <a:buChar char="●"/>
            </a:pPr>
            <a:r>
              <a:rPr lang="en"/>
              <a:t>Consumer sentiment has been dropping pretty rapidly - late summer optimism over gas prices is now gone with OPEC announcement of fuel caps</a:t>
            </a:r>
            <a:endParaRPr/>
          </a:p>
          <a:p>
            <a:pPr marL="914400" lvl="0" indent="0" algn="l" rtl="0">
              <a:spcBef>
                <a:spcPts val="1200"/>
              </a:spcBef>
              <a:spcAft>
                <a:spcPts val="0"/>
              </a:spcAft>
              <a:buNone/>
            </a:pPr>
            <a:r>
              <a:rPr lang="en" b="1"/>
              <a:t>“US is in a global fuel market and is subject to world prices”</a:t>
            </a:r>
            <a:endParaRPr b="1"/>
          </a:p>
          <a:p>
            <a:pPr marL="457200" lvl="0" indent="-342900" algn="l" rtl="0">
              <a:spcBef>
                <a:spcPts val="1200"/>
              </a:spcBef>
              <a:spcAft>
                <a:spcPts val="0"/>
              </a:spcAft>
              <a:buSzPts val="1800"/>
              <a:buChar char="●"/>
            </a:pPr>
            <a:r>
              <a:rPr lang="en"/>
              <a:t>Pandemic and now the Ukraine war has dampened the economy world-wide. Europe is shutting down as it rations fuel going into the winter - home &amp; mfg consumption. China still has strict COVID-19 mitigation protocols.</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*All Comments and slides from Economist Dr. Sheryl Bailey, Va Tech 9/29/2022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258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Inflation - CPI-Core has been rising since 2021</a:t>
            </a:r>
            <a:endParaRPr/>
          </a:p>
        </p:txBody>
      </p:sp>
      <p:pic>
        <p:nvPicPr>
          <p:cNvPr id="74" name="Google Shape;74;p16"/>
          <p:cNvPicPr preferRelativeResize="0"/>
          <p:nvPr/>
        </p:nvPicPr>
        <p:blipFill>
          <a:blip r:embed="rId3">
            <a:alphaModFix/>
          </a:blip>
          <a:stretch>
            <a:fillRect/>
          </a:stretch>
        </p:blipFill>
        <p:spPr>
          <a:xfrm>
            <a:off x="532000" y="830875"/>
            <a:ext cx="7937051" cy="42643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18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Pandemic - Services vs. Goods Consumption reversed</a:t>
            </a:r>
            <a:endParaRPr/>
          </a:p>
        </p:txBody>
      </p:sp>
      <p:pic>
        <p:nvPicPr>
          <p:cNvPr id="80" name="Google Shape;80;p17"/>
          <p:cNvPicPr preferRelativeResize="0"/>
          <p:nvPr/>
        </p:nvPicPr>
        <p:blipFill>
          <a:blip r:embed="rId3">
            <a:alphaModFix/>
          </a:blip>
          <a:stretch>
            <a:fillRect/>
          </a:stretch>
        </p:blipFill>
        <p:spPr>
          <a:xfrm>
            <a:off x="311700" y="759125"/>
            <a:ext cx="8128323" cy="4336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0000"/>
                </a:solidFill>
              </a:rPr>
              <a:t>Inflation discussion</a:t>
            </a:r>
            <a:endParaRPr>
              <a:solidFill>
                <a:srgbClr val="FF0000"/>
              </a:solidFill>
            </a:endParaRPr>
          </a:p>
        </p:txBody>
      </p:sp>
      <p:sp>
        <p:nvSpPr>
          <p:cNvPr id="86" name="Google Shape;86;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61950" algn="l" rtl="0">
              <a:lnSpc>
                <a:spcPct val="150000"/>
              </a:lnSpc>
              <a:spcBef>
                <a:spcPts val="0"/>
              </a:spcBef>
              <a:spcAft>
                <a:spcPts val="0"/>
              </a:spcAft>
              <a:buSzPts val="2100"/>
              <a:buAutoNum type="arabicPeriod"/>
            </a:pPr>
            <a:r>
              <a:rPr lang="en" sz="2100"/>
              <a:t>Where have you been seeing the most inflation?</a:t>
            </a:r>
            <a:endParaRPr sz="2100"/>
          </a:p>
          <a:p>
            <a:pPr marL="457200" lvl="0" indent="-361950" algn="l" rtl="0">
              <a:lnSpc>
                <a:spcPct val="150000"/>
              </a:lnSpc>
              <a:spcBef>
                <a:spcPts val="0"/>
              </a:spcBef>
              <a:spcAft>
                <a:spcPts val="0"/>
              </a:spcAft>
              <a:buSzPts val="2100"/>
              <a:buAutoNum type="arabicPeriod"/>
            </a:pPr>
            <a:r>
              <a:rPr lang="en" sz="2100"/>
              <a:t>How did you handle the unexpected inflation last year?</a:t>
            </a:r>
            <a:endParaRPr sz="2100"/>
          </a:p>
          <a:p>
            <a:pPr marL="457200" lvl="0" indent="-361950" algn="l" rtl="0">
              <a:lnSpc>
                <a:spcPct val="150000"/>
              </a:lnSpc>
              <a:spcBef>
                <a:spcPts val="0"/>
              </a:spcBef>
              <a:spcAft>
                <a:spcPts val="0"/>
              </a:spcAft>
              <a:buSzPts val="2100"/>
              <a:buAutoNum type="arabicPeriod"/>
            </a:pPr>
            <a:r>
              <a:rPr lang="en" sz="2100"/>
              <a:t>Did you build sufficient inflation into your budget this year?</a:t>
            </a:r>
            <a:endParaRPr sz="2100"/>
          </a:p>
          <a:p>
            <a:pPr marL="457200" lvl="0" indent="-361950" algn="l" rtl="0">
              <a:lnSpc>
                <a:spcPct val="150000"/>
              </a:lnSpc>
              <a:spcBef>
                <a:spcPts val="0"/>
              </a:spcBef>
              <a:spcAft>
                <a:spcPts val="0"/>
              </a:spcAft>
              <a:buSzPts val="2100"/>
              <a:buAutoNum type="arabicPeriod"/>
            </a:pPr>
            <a:r>
              <a:rPr lang="en" sz="2100"/>
              <a:t>Are you planning to build inflation into your budget for next year? How much?</a:t>
            </a: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0000"/>
                </a:solidFill>
              </a:rPr>
              <a:t>Supply Chain Issues aren’t going away*</a:t>
            </a:r>
            <a:endParaRPr>
              <a:solidFill>
                <a:srgbClr val="FF0000"/>
              </a:solidFill>
            </a:endParaRPr>
          </a:p>
        </p:txBody>
      </p:sp>
      <p:sp>
        <p:nvSpPr>
          <p:cNvPr id="92" name="Google Shape;9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457200" lvl="0" indent="-334327" algn="l" rtl="0">
              <a:spcBef>
                <a:spcPts val="0"/>
              </a:spcBef>
              <a:spcAft>
                <a:spcPts val="0"/>
              </a:spcAft>
              <a:buSzPct val="100000"/>
              <a:buChar char="●"/>
            </a:pPr>
            <a:r>
              <a:rPr lang="en"/>
              <a:t>Pandemic immediately shut down manufacturing around the world</a:t>
            </a:r>
            <a:endParaRPr/>
          </a:p>
          <a:p>
            <a:pPr marL="457200" lvl="0" indent="-334327" algn="l" rtl="0">
              <a:spcBef>
                <a:spcPts val="0"/>
              </a:spcBef>
              <a:spcAft>
                <a:spcPts val="0"/>
              </a:spcAft>
              <a:buSzPct val="100000"/>
              <a:buChar char="●"/>
            </a:pPr>
            <a:r>
              <a:rPr lang="en"/>
              <a:t>Severe freeze in Texas (2/21) - petroleum resin</a:t>
            </a:r>
            <a:endParaRPr/>
          </a:p>
          <a:p>
            <a:pPr marL="457200" lvl="0" indent="-334327" algn="l" rtl="0">
              <a:spcBef>
                <a:spcPts val="0"/>
              </a:spcBef>
              <a:spcAft>
                <a:spcPts val="0"/>
              </a:spcAft>
              <a:buSzPct val="100000"/>
              <a:buChar char="●"/>
            </a:pPr>
            <a:r>
              <a:rPr lang="en"/>
              <a:t>Hurricane Ida in Louisiana (9/21) - plastics</a:t>
            </a:r>
            <a:endParaRPr/>
          </a:p>
          <a:p>
            <a:pPr marL="457200" lvl="0" indent="-334327" algn="l" rtl="0">
              <a:spcBef>
                <a:spcPts val="0"/>
              </a:spcBef>
              <a:spcAft>
                <a:spcPts val="0"/>
              </a:spcAft>
              <a:buSzPct val="100000"/>
              <a:buChar char="●"/>
            </a:pPr>
            <a:r>
              <a:rPr lang="en"/>
              <a:t>Ukraine war and subsequent shipping blockades/diversions</a:t>
            </a:r>
            <a:endParaRPr/>
          </a:p>
          <a:p>
            <a:pPr marL="457200" lvl="0" indent="-334327" algn="l" rtl="0">
              <a:spcBef>
                <a:spcPts val="0"/>
              </a:spcBef>
              <a:spcAft>
                <a:spcPts val="0"/>
              </a:spcAft>
              <a:buSzPct val="100000"/>
              <a:buChar char="●"/>
            </a:pPr>
            <a:r>
              <a:rPr lang="en"/>
              <a:t>Semiconductor shortage - construction trucks and equipment</a:t>
            </a:r>
            <a:endParaRPr/>
          </a:p>
          <a:p>
            <a:pPr marL="457200" lvl="0" indent="-334327" algn="l" rtl="0">
              <a:spcBef>
                <a:spcPts val="0"/>
              </a:spcBef>
              <a:spcAft>
                <a:spcPts val="0"/>
              </a:spcAft>
              <a:buSzPct val="100000"/>
              <a:buChar char="●"/>
            </a:pPr>
            <a:r>
              <a:rPr lang="en"/>
              <a:t>“There is little sign that the supply chain will consistently improve before 2023—or even 2024, in the case of some computer chips. While the lead time for some items has shortened, deliveries for many materials remain delayed or unpredictable. In fact, the expiration of labor contracts for West Coast longshore workers and rail workers nationwide could result in new disruptions of shipments later this year.”</a:t>
            </a:r>
            <a:endParaRPr/>
          </a:p>
          <a:p>
            <a:pPr marL="457200" lvl="0" indent="0" algn="l" rtl="0">
              <a:spcBef>
                <a:spcPts val="1200"/>
              </a:spcBef>
              <a:spcAft>
                <a:spcPts val="1200"/>
              </a:spcAft>
              <a:buNone/>
            </a:pPr>
            <a:r>
              <a:rPr lang="en"/>
              <a:t>*Information from AGC “Construction Inflation Alert July 2022”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11700" y="253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Supply chain issues - uncertain with Ukraine war</a:t>
            </a:r>
            <a:endParaRPr/>
          </a:p>
        </p:txBody>
      </p:sp>
      <p:pic>
        <p:nvPicPr>
          <p:cNvPr id="98" name="Google Shape;98;p20"/>
          <p:cNvPicPr preferRelativeResize="0"/>
          <p:nvPr/>
        </p:nvPicPr>
        <p:blipFill>
          <a:blip r:embed="rId3">
            <a:alphaModFix/>
          </a:blip>
          <a:stretch>
            <a:fillRect/>
          </a:stretch>
        </p:blipFill>
        <p:spPr>
          <a:xfrm>
            <a:off x="481625" y="723175"/>
            <a:ext cx="8180752" cy="4420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4" name="Google Shape;104;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5" name="Google Shape;105;p21"/>
          <p:cNvPicPr preferRelativeResize="0"/>
          <p:nvPr/>
        </p:nvPicPr>
        <p:blipFill>
          <a:blip r:embed="rId3">
            <a:alphaModFix/>
          </a:blip>
          <a:stretch>
            <a:fillRect/>
          </a:stretch>
        </p:blipFill>
        <p:spPr>
          <a:xfrm>
            <a:off x="0" y="155777"/>
            <a:ext cx="9144000" cy="483194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706</Words>
  <Application>Microsoft Macintosh PowerPoint</Application>
  <PresentationFormat>On-screen Show (16:9)</PresentationFormat>
  <Paragraphs>59</Paragraphs>
  <Slides>15</Slides>
  <Notes>15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Simple Light</vt:lpstr>
      <vt:lpstr>Inflation, Supply Chain and Construction Issues</vt:lpstr>
      <vt:lpstr>SASBO Offerings</vt:lpstr>
      <vt:lpstr>Cooling Economy - Headwinds and Uncertainty Ahead* </vt:lpstr>
      <vt:lpstr>Inflation - CPI-Core has been rising since 2021</vt:lpstr>
      <vt:lpstr>Pandemic - Services vs. Goods Consumption reversed</vt:lpstr>
      <vt:lpstr>Inflation discussion</vt:lpstr>
      <vt:lpstr>Supply Chain Issues aren’t going away*</vt:lpstr>
      <vt:lpstr>Supply chain issues - uncertain with Ukraine war</vt:lpstr>
      <vt:lpstr>PowerPoint Presentation</vt:lpstr>
      <vt:lpstr>Supply chain issues discussion</vt:lpstr>
      <vt:lpstr>Construction Costs have escalated rapidly in the last year</vt:lpstr>
      <vt:lpstr>What can we do to mitigate construction cost problems?</vt:lpstr>
      <vt:lpstr>Construction discussion</vt:lpstr>
      <vt:lpstr>PowerPoint Presentation</vt:lpstr>
      <vt:lpstr>Be ready our next Lunch and Learn session in December!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Inflation, Supply Chain, and Construction Issues</dc:title>
  <cp:lastModifiedBy>Sandy Halliwell</cp:lastModifiedBy>
  <cp:revision>2</cp:revision>
  <dcterms:modified xsi:type="dcterms:W3CDTF">2022-10-16T21:08:19Z</dcterms:modified>
</cp:coreProperties>
</file>