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Maven Pro" pitchFamily="2" charset="77"/>
      <p:regular r:id="rId22"/>
      <p:bold r:id="rId23"/>
    </p:embeddedFont>
    <p:embeddedFont>
      <p:font typeface="Nunito" pitchFamily="2" charset="77"/>
      <p:regular r:id="rId24"/>
      <p:bold r:id="rId25"/>
      <p:italic r:id="rId26"/>
      <p:boldItalic r:id="rId27"/>
    </p:embeddedFont>
    <p:embeddedFont>
      <p:font typeface="Proxima Nova" panose="02000506030000020004" pitchFamily="2" charset="0"/>
      <p:regular r:id="rId28"/>
      <p:bold r:id="rId29"/>
      <p:italic r:id="rId30"/>
      <p:boldItalic r:id="rId31"/>
    </p:embeddedFont>
    <p:embeddedFont>
      <p:font typeface="Trebuchet MS" panose="020B070302020209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ites.google.com/ccpsnet.net/ccps-central-office-leave/hom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gle.com/imgres?imgurl=http%3A%2F%2Fwww.irbsearchblog.com%2Fwp-content%2Fuploads%2F2016%2F03%2Fblog-peopleatwork-1.jpg&amp;imgrefurl=http%3A%2F%2Fwww.irbsearchblog.com%2Fpeople-at-work%2F&amp;docid=WRS686wV-iK00M&amp;tbnid=CMv4Q6TgJM5xpM%3A&amp;vet=10ahUKEwii_KGhxKzhAhWPTt8KHffuBTkQMwiVASgiMCI..i&amp;w=1000&amp;h=297&amp;safe=active&amp;bih=638&amp;biw=1341&amp;q=people%20at%20work&amp;ved=0ahUKEwii_KGhxKzhAhWPTt8KHffuBTkQMwiVASgiMCI&amp;iact=mrc&amp;uact=8"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google.com/imgres?imgurl=https%3A%2F%2F3.bp.blogspot.com%2F-_Ess2SBZBPE%2FV5c4BH2XSDI%2FAAAAAAAAAL8%2FUuZfJhN6rMoJ6A12h85mnad3F6fZhiIzwCLcB%2Fs1600%2FJob%252BDescription%252Bfor%252BTime%252BKeeper%252Bin%252BGarments%252BFactory.jpg&amp;imgrefurl=http%3A%2F%2Fcompliancesolutiondesk.blogspot.com%2F2016%2F07%2Fjob-description-for-time-keeper-in.html&amp;docid=mc04aYJO-i7YxM&amp;tbnid=nyYbYFgs6JU1_M%3A&amp;vet=1&amp;w=600&amp;h=501&amp;source=sh%2Fx%2Fim" TargetMode="External"/><Relationship Id="rId4" Type="http://schemas.openxmlformats.org/officeDocument/2006/relationships/hyperlink" Target="https://www.google.com/imgres?imgurl=http%3A%2F%2Fwww.caddmanager.com%2FCMB%2Fwp-content%2Fuploads%2F2010%2F08%2Fone2many.jpg&amp;imgrefurl=http%3A%2F%2Fwww.caddmanager.com%2FCMB%2F2010%2F08%2Fthe-cad-manager-at-work%2F&amp;docid=XEp05Pvjz8kdhM&amp;tbnid=NtQZhyWSnH6XvM%3A&amp;vet=1&amp;w=412&amp;h=267&amp;source=sh%2Fx%2Fi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7ec072b48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57ec072b48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Nunito"/>
                <a:ea typeface="Nunito"/>
                <a:cs typeface="Nunito"/>
                <a:sym typeface="Nunito"/>
              </a:rPr>
              <a:t>The Google Drive is a service that allows storage and access of files online from anywhere using the cloud.  And while this isn’t traditionally thought of as an “application”, the architecture of drive is what enables this “system” work.  </a:t>
            </a:r>
            <a:endParaRPr sz="1400">
              <a:latin typeface="Nunito"/>
              <a:ea typeface="Nunito"/>
              <a:cs typeface="Nunito"/>
              <a:sym typeface="Nunito"/>
            </a:endParaRPr>
          </a:p>
          <a:p>
            <a:pPr marL="0" lvl="0" indent="0" algn="l" rtl="0">
              <a:spcBef>
                <a:spcPts val="0"/>
              </a:spcBef>
              <a:spcAft>
                <a:spcPts val="0"/>
              </a:spcAft>
              <a:buNone/>
            </a:pPr>
            <a:endParaRPr sz="1400">
              <a:latin typeface="Nunito"/>
              <a:ea typeface="Nunito"/>
              <a:cs typeface="Nunito"/>
              <a:sym typeface="Nunito"/>
            </a:endParaRPr>
          </a:p>
          <a:p>
            <a:pPr marL="0" lvl="0" indent="0" algn="l" rtl="0">
              <a:spcBef>
                <a:spcPts val="0"/>
              </a:spcBef>
              <a:spcAft>
                <a:spcPts val="0"/>
              </a:spcAft>
              <a:buNone/>
            </a:pPr>
            <a:r>
              <a:rPr lang="en" sz="1400">
                <a:latin typeface="Nunito"/>
                <a:ea typeface="Nunito"/>
                <a:cs typeface="Nunito"/>
                <a:sym typeface="Nunito"/>
              </a:rPr>
              <a:t>Anytime, Anywhere Access!  In this case, any part of this “system” can be accessed through any device that has access to the internet.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7ec072b4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7ec072b4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Nunito"/>
                <a:ea typeface="Nunito"/>
                <a:cs typeface="Nunito"/>
                <a:sym typeface="Nunito"/>
              </a:rPr>
              <a:t>A tool that is ideal for collecting web input, creating surveys, tests, or anything else one can dream up.   This application facilitates collection of information in a spreadsheet where you can track and evaluate responses - and all of this information is available real time.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7ec072b48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57ec072b4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Nunito"/>
                <a:ea typeface="Nunito"/>
                <a:cs typeface="Nunito"/>
                <a:sym typeface="Nunito"/>
              </a:rPr>
              <a:t>A web-based spreadsheet tool that allows you to store, organize and analyze different types of information.  You can share this data live on-line and as with all Google products, you can restrict share settings from complete openness to view only access.  This comes in handy when wanting to give live access to data while preventing any modifications.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7ec072b48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7ec072b4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AutoCrat </a:t>
            </a:r>
            <a:r>
              <a:rPr lang="en"/>
              <a:t>is a multi-purpose document merge tool that allows you to take data from a spreadsheet and merge it into a document via a template.  Tell autoCrat which fields to merge via &lt;&lt;merge tags&gt;&gt; and then let autoCrat mass-generate personalized documents.  Optionally send the documents as email attachments.  In our example today, autoCrat will run the meger when new forms are submitted to created truly automated processes.</a:t>
            </a:r>
            <a:endParaRPr/>
          </a:p>
          <a:p>
            <a:pPr marL="0" lvl="0" indent="0" algn="l" rtl="0">
              <a:spcBef>
                <a:spcPts val="0"/>
              </a:spcBef>
              <a:spcAft>
                <a:spcPts val="0"/>
              </a:spcAft>
              <a:buNone/>
            </a:pPr>
            <a:endParaRPr b="1"/>
          </a:p>
          <a:p>
            <a:pPr marL="0" lvl="0" indent="0" algn="l" rtl="0">
              <a:spcBef>
                <a:spcPts val="0"/>
              </a:spcBef>
              <a:spcAft>
                <a:spcPts val="0"/>
              </a:spcAft>
              <a:buNone/>
            </a:pPr>
            <a:r>
              <a:rPr lang="en" sz="1400"/>
              <a:t>https://chrome.google.com/webstore/detail/autocrat/ppgnklghfnlijoafjjkpoakpjjpdkgdj?hl=en-US</a:t>
            </a:r>
            <a:endParaRPr sz="1400"/>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57ec072b48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57ec072b48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Nunito"/>
              <a:ea typeface="Nunito"/>
              <a:cs typeface="Nunito"/>
              <a:sym typeface="Nunito"/>
            </a:endParaRPr>
          </a:p>
          <a:p>
            <a:pPr marL="0" lvl="0" indent="0" algn="l" rtl="0">
              <a:spcBef>
                <a:spcPts val="0"/>
              </a:spcBef>
              <a:spcAft>
                <a:spcPts val="0"/>
              </a:spcAft>
              <a:buNone/>
            </a:pPr>
            <a:r>
              <a:rPr lang="en" sz="1400">
                <a:latin typeface="Nunito"/>
                <a:ea typeface="Nunito"/>
                <a:cs typeface="Nunito"/>
                <a:sym typeface="Nunito"/>
              </a:rPr>
              <a:t>A word processing tool that allows users to collaborate in real-time by creating and editing documents online.</a:t>
            </a:r>
            <a:endParaRPr sz="1400">
              <a:latin typeface="Nunito"/>
              <a:ea typeface="Nunito"/>
              <a:cs typeface="Nunito"/>
              <a:sym typeface="Nunito"/>
            </a:endParaRPr>
          </a:p>
          <a:p>
            <a:pPr marL="0" lvl="0" indent="0" algn="l" rtl="0">
              <a:spcBef>
                <a:spcPts val="0"/>
              </a:spcBef>
              <a:spcAft>
                <a:spcPts val="0"/>
              </a:spcAft>
              <a:buNone/>
            </a:pPr>
            <a:endParaRPr sz="1400">
              <a:latin typeface="Nunito"/>
              <a:ea typeface="Nunito"/>
              <a:cs typeface="Nunito"/>
              <a:sym typeface="Nunito"/>
            </a:endParaRPr>
          </a:p>
          <a:p>
            <a:pPr marL="0" lvl="0" indent="0" algn="l" rtl="0">
              <a:spcBef>
                <a:spcPts val="0"/>
              </a:spcBef>
              <a:spcAft>
                <a:spcPts val="0"/>
              </a:spcAft>
              <a:buNone/>
            </a:pPr>
            <a:r>
              <a:rPr lang="en" sz="1400">
                <a:latin typeface="Nunito"/>
                <a:ea typeface="Nunito"/>
                <a:cs typeface="Nunito"/>
                <a:sym typeface="Nunito"/>
              </a:rPr>
              <a:t>In this case, Google Docs were used for the creation / delivery of the “User Manuals” of this Leave System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57ec072b48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57ec072b4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Nunito"/>
                <a:ea typeface="Nunito"/>
                <a:cs typeface="Nunito"/>
                <a:sym typeface="Nunito"/>
              </a:rPr>
              <a:t>Google Sites is a structured Web page-creation tool offered by Google. </a:t>
            </a:r>
            <a:endParaRPr sz="1400">
              <a:latin typeface="Nunito"/>
              <a:ea typeface="Nunito"/>
              <a:cs typeface="Nunito"/>
              <a:sym typeface="Nunito"/>
            </a:endParaRPr>
          </a:p>
          <a:p>
            <a:pPr marL="0" lvl="0" indent="0" algn="l" rtl="0">
              <a:spcBef>
                <a:spcPts val="0"/>
              </a:spcBef>
              <a:spcAft>
                <a:spcPts val="0"/>
              </a:spcAft>
              <a:buNone/>
            </a:pPr>
            <a:endParaRPr sz="1400">
              <a:latin typeface="Nunito"/>
              <a:ea typeface="Nunito"/>
              <a:cs typeface="Nunito"/>
              <a:sym typeface="Nunito"/>
            </a:endParaRPr>
          </a:p>
          <a:p>
            <a:pPr marL="0" lvl="0" indent="0" algn="l" rtl="0">
              <a:spcBef>
                <a:spcPts val="0"/>
              </a:spcBef>
              <a:spcAft>
                <a:spcPts val="0"/>
              </a:spcAft>
              <a:buNone/>
            </a:pPr>
            <a:r>
              <a:rPr lang="en" sz="1400">
                <a:latin typeface="Nunito"/>
                <a:ea typeface="Nunito"/>
                <a:cs typeface="Nunito"/>
                <a:sym typeface="Nunito"/>
              </a:rPr>
              <a:t>In this case, we leveraged this tool to create a centralized location to disseminate information.</a:t>
            </a:r>
            <a:endParaRPr sz="1400">
              <a:latin typeface="Nunito"/>
              <a:ea typeface="Nunito"/>
              <a:cs typeface="Nunito"/>
              <a:sym typeface="Nunito"/>
            </a:endParaRPr>
          </a:p>
          <a:p>
            <a:pPr marL="0" lvl="0" indent="0" algn="l" rtl="0">
              <a:spcBef>
                <a:spcPts val="0"/>
              </a:spcBef>
              <a:spcAft>
                <a:spcPts val="0"/>
              </a:spcAft>
              <a:buNone/>
            </a:pPr>
            <a:endParaRPr/>
          </a:p>
          <a:p>
            <a:pPr marL="0" lvl="0" indent="0" algn="l" rtl="0">
              <a:spcBef>
                <a:spcPts val="0"/>
              </a:spcBef>
              <a:spcAft>
                <a:spcPts val="0"/>
              </a:spcAft>
              <a:buNone/>
            </a:pPr>
            <a:r>
              <a:rPr lang="en"/>
              <a:t>https://encrypted-tbn0.gstatic.com/images?q=tbn:ANd9GcR79jqqTskYV2vpVwjASbdyBqxmC3oLdPMzf8F23_yA4oC5cHQTlA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57f3e70d4a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57f3e70d4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I did not follow the Agile Project Development model to a “T”, I incorporated the adaptive approach where the detailed planning is minimal and future tasks are driven in respect of what features need to be developed. </a:t>
            </a:r>
            <a:endParaRPr/>
          </a:p>
          <a:p>
            <a:pPr marL="0" lvl="0" indent="0" algn="l" rtl="0">
              <a:spcBef>
                <a:spcPts val="0"/>
              </a:spcBef>
              <a:spcAft>
                <a:spcPts val="0"/>
              </a:spcAft>
              <a:buNone/>
            </a:pPr>
            <a:endParaRPr/>
          </a:p>
          <a:p>
            <a:pPr marL="0" lvl="0" indent="0" algn="l" rtl="0">
              <a:spcBef>
                <a:spcPts val="0"/>
              </a:spcBef>
              <a:spcAft>
                <a:spcPts val="0"/>
              </a:spcAft>
              <a:buNone/>
            </a:pPr>
            <a:r>
              <a:rPr lang="en"/>
              <a:t>Customer Interaction and open communication was the backbone of this project.  I utilized the Google Site to create a forum of transparency and promote collaboration.  An entire session could be dedicated to project management, but instead, I’m going to take you on a quick journey using the Site I created to assist me.</a:t>
            </a:r>
            <a:endParaRPr/>
          </a:p>
          <a:p>
            <a:pPr marL="0" lvl="0" indent="0" algn="l" rtl="0">
              <a:spcBef>
                <a:spcPts val="0"/>
              </a:spcBef>
              <a:spcAft>
                <a:spcPts val="0"/>
              </a:spcAft>
              <a:buNone/>
            </a:pPr>
            <a:endParaRPr/>
          </a:p>
          <a:p>
            <a:pPr marL="0" lvl="0" indent="0" algn="l" rtl="0">
              <a:spcBef>
                <a:spcPts val="0"/>
              </a:spcBef>
              <a:spcAft>
                <a:spcPts val="0"/>
              </a:spcAft>
              <a:buNone/>
            </a:pPr>
            <a:r>
              <a:rPr lang="en"/>
              <a:t>AT THIS JUNCTURE, I WILL TAKE THEM ON A TOUR OF THE </a:t>
            </a:r>
            <a:r>
              <a:rPr lang="en" u="sng">
                <a:solidFill>
                  <a:schemeClr val="hlink"/>
                </a:solidFill>
                <a:hlinkClick r:id="rId3"/>
              </a:rPr>
              <a:t>WEBSITE</a:t>
            </a:r>
            <a:endParaRPr/>
          </a:p>
          <a:p>
            <a:pPr marL="457200" lvl="0" indent="-298450" algn="l" rtl="0">
              <a:spcBef>
                <a:spcPts val="0"/>
              </a:spcBef>
              <a:spcAft>
                <a:spcPts val="0"/>
              </a:spcAft>
              <a:buSzPts val="1100"/>
              <a:buChar char="●"/>
            </a:pPr>
            <a:r>
              <a:rPr lang="en"/>
              <a:t>Home Page</a:t>
            </a:r>
            <a:endParaRPr/>
          </a:p>
          <a:p>
            <a:pPr marL="914400" lvl="1" indent="-298450" algn="l" rtl="0">
              <a:spcBef>
                <a:spcPts val="0"/>
              </a:spcBef>
              <a:spcAft>
                <a:spcPts val="0"/>
              </a:spcAft>
              <a:buSzPts val="1100"/>
              <a:buChar char="○"/>
            </a:pPr>
            <a:r>
              <a:rPr lang="en"/>
              <a:t>Purpose</a:t>
            </a:r>
            <a:endParaRPr/>
          </a:p>
          <a:p>
            <a:pPr marL="914400" lvl="1" indent="-298450" algn="l" rtl="0">
              <a:spcBef>
                <a:spcPts val="0"/>
              </a:spcBef>
              <a:spcAft>
                <a:spcPts val="0"/>
              </a:spcAft>
              <a:buSzPts val="1100"/>
              <a:buChar char="○"/>
            </a:pPr>
            <a:r>
              <a:rPr lang="en"/>
              <a:t>The Pages &amp; Stakeholder Groups</a:t>
            </a:r>
            <a:endParaRPr/>
          </a:p>
          <a:p>
            <a:pPr marL="914400" lvl="1" indent="-298450" algn="l" rtl="0">
              <a:spcBef>
                <a:spcPts val="0"/>
              </a:spcBef>
              <a:spcAft>
                <a:spcPts val="0"/>
              </a:spcAft>
              <a:buSzPts val="1100"/>
              <a:buChar char="○"/>
            </a:pPr>
            <a:r>
              <a:rPr lang="en"/>
              <a:t>The Phases of the project</a:t>
            </a:r>
            <a:endParaRPr/>
          </a:p>
          <a:p>
            <a:pPr marL="914400" lvl="1" indent="-298450" algn="l" rtl="0">
              <a:spcBef>
                <a:spcPts val="0"/>
              </a:spcBef>
              <a:spcAft>
                <a:spcPts val="0"/>
              </a:spcAft>
              <a:buSzPts val="1100"/>
              <a:buChar char="○"/>
            </a:pPr>
            <a:r>
              <a:rPr lang="en"/>
              <a:t>The impact on current processes</a:t>
            </a:r>
            <a:endParaRPr/>
          </a:p>
          <a:p>
            <a:pPr marL="914400" lvl="1" indent="-298450" algn="l" rtl="0">
              <a:spcBef>
                <a:spcPts val="0"/>
              </a:spcBef>
              <a:spcAft>
                <a:spcPts val="0"/>
              </a:spcAft>
              <a:buSzPts val="1100"/>
              <a:buChar char="○"/>
            </a:pPr>
            <a:r>
              <a:rPr lang="en"/>
              <a:t>A reflection</a:t>
            </a:r>
            <a:endParaRPr/>
          </a:p>
          <a:p>
            <a:pPr marL="457200" lvl="0" indent="-298450" algn="l" rtl="0">
              <a:spcBef>
                <a:spcPts val="0"/>
              </a:spcBef>
              <a:spcAft>
                <a:spcPts val="0"/>
              </a:spcAft>
              <a:buSzPts val="1100"/>
              <a:buChar char="●"/>
            </a:pPr>
            <a:r>
              <a:rPr lang="en"/>
              <a:t>The Department Page (demonstrate, live, Awesome table)</a:t>
            </a:r>
            <a:endParaRPr/>
          </a:p>
          <a:p>
            <a:pPr marL="457200" lvl="0" indent="-298450" algn="l" rtl="0">
              <a:spcBef>
                <a:spcPts val="0"/>
              </a:spcBef>
              <a:spcAft>
                <a:spcPts val="0"/>
              </a:spcAft>
              <a:buSzPts val="1100"/>
              <a:buChar char="●"/>
            </a:pPr>
            <a:r>
              <a:rPr lang="en"/>
              <a:t>Submit Leave</a:t>
            </a:r>
            <a:endParaRPr/>
          </a:p>
          <a:p>
            <a:pPr marL="457200" lvl="0" indent="-298450" algn="l" rtl="0">
              <a:spcBef>
                <a:spcPts val="0"/>
              </a:spcBef>
              <a:spcAft>
                <a:spcPts val="0"/>
              </a:spcAft>
              <a:buSzPts val="1100"/>
              <a:buChar char="●"/>
            </a:pPr>
            <a:r>
              <a:rPr lang="en"/>
              <a:t>Approve Leave</a:t>
            </a:r>
            <a:endParaRPr/>
          </a:p>
          <a:p>
            <a:pPr marL="457200" lvl="0" indent="-298450" algn="l" rtl="0">
              <a:spcBef>
                <a:spcPts val="0"/>
              </a:spcBef>
              <a:spcAft>
                <a:spcPts val="0"/>
              </a:spcAft>
              <a:buSzPts val="1100"/>
              <a:buChar char="●"/>
            </a:pPr>
            <a:r>
              <a:rPr lang="en"/>
              <a:t>Correct Leave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57f3e70d4a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57f3e70d4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going to pull up a dummy set of data and show how each of these powerful “formulas” were essential to the creation of this system</a:t>
            </a:r>
            <a:endParaRPr/>
          </a:p>
          <a:p>
            <a:pPr marL="457200" lvl="0" indent="-298450" algn="l" rtl="0">
              <a:spcBef>
                <a:spcPts val="0"/>
              </a:spcBef>
              <a:spcAft>
                <a:spcPts val="0"/>
              </a:spcAft>
              <a:buSzPts val="1100"/>
              <a:buChar char="●"/>
            </a:pPr>
            <a:r>
              <a:rPr lang="en"/>
              <a:t>Array Formula &amp; Concatenation - Created the unique identifier of each leave submission</a:t>
            </a:r>
            <a:endParaRPr/>
          </a:p>
          <a:p>
            <a:pPr marL="457200" lvl="0" indent="-298450" algn="l" rtl="0">
              <a:spcBef>
                <a:spcPts val="0"/>
              </a:spcBef>
              <a:spcAft>
                <a:spcPts val="0"/>
              </a:spcAft>
              <a:buSzPts val="1100"/>
              <a:buChar char="●"/>
            </a:pPr>
            <a:r>
              <a:rPr lang="en"/>
              <a:t>Vertical Lookups - assigned departments, supervisors &amp; admins based on ID (streamlined input for end user and prevented manual errors)</a:t>
            </a:r>
            <a:endParaRPr/>
          </a:p>
          <a:p>
            <a:pPr marL="457200" lvl="0" indent="-298450" algn="l" rtl="0">
              <a:spcBef>
                <a:spcPts val="0"/>
              </a:spcBef>
              <a:spcAft>
                <a:spcPts val="0"/>
              </a:spcAft>
              <a:buSzPts val="1100"/>
              <a:buChar char="●"/>
            </a:pPr>
            <a:r>
              <a:rPr lang="en"/>
              <a:t>Conditional Formatting - identified errors easily</a:t>
            </a:r>
            <a:endParaRPr/>
          </a:p>
          <a:p>
            <a:pPr marL="457200" lvl="0" indent="-298450" algn="l" rtl="0">
              <a:spcBef>
                <a:spcPts val="0"/>
              </a:spcBef>
              <a:spcAft>
                <a:spcPts val="0"/>
              </a:spcAft>
              <a:buSzPts val="1100"/>
              <a:buChar char="●"/>
            </a:pPr>
            <a:r>
              <a:rPr lang="en"/>
              <a:t>Queries - the ability to create unique views of a larger data set for the purpose of controlled distribution</a:t>
            </a:r>
            <a:endParaRPr/>
          </a:p>
          <a:p>
            <a:pPr marL="457200" lvl="0" indent="-298450" algn="l" rtl="0">
              <a:spcBef>
                <a:spcPts val="0"/>
              </a:spcBef>
              <a:spcAft>
                <a:spcPts val="0"/>
              </a:spcAft>
              <a:buSzPts val="1100"/>
              <a:buChar char="●"/>
            </a:pPr>
            <a:r>
              <a:rPr lang="en"/>
              <a:t>Exports/Import - enable the controlled distribution of data with a refined data set</a:t>
            </a:r>
            <a:endParaRPr/>
          </a:p>
          <a:p>
            <a:pPr marL="457200" lvl="0" indent="-298450" algn="l" rtl="0">
              <a:spcBef>
                <a:spcPts val="0"/>
              </a:spcBef>
              <a:spcAft>
                <a:spcPts val="0"/>
              </a:spcAft>
              <a:buSzPts val="1100"/>
              <a:buChar char="●"/>
            </a:pPr>
            <a:r>
              <a:rPr lang="en"/>
              <a:t>Creation of merge and email script - merged record level data in a user friendly format combined with the automated routing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57f3e70d4a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57f3e70d4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distribute a dummy data set to all interested and I will walk through the creation of each of these features.  We may not have time to get to the merge and email (Autocrat)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57f3e70d4a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57f3e70d4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there is time, a bonus will be a demonstration of Awesome Tables.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2369c0ad0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2369c0ad0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2369c0ad0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2369c0ad0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slide is the speaker notes.  Hyperlink to a video (40sec)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5ce1ea47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5ce1ea4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google.com/imgres?imgurl=http%3A%2F%2Fwww.irbsearchblog.com%2Fwp-content%2Fuploads%2F2016%2F03%2Fblog-peopleatwork-1.jpg&amp;imgrefurl=http%3A%2F%2Fwww.irbsearchblog.com%2Fpeople-at-work%2F&amp;docid=WRS686wV-iK00M&amp;tbnid=CMv4Q6TgJM5xpM%3A&amp;vet=10ahUKEwii_KGhxKzhAhWPTt8KHffuBTkQMwiVASgiMCI..i&amp;w=1000&amp;h=297&amp;safe=active&amp;bih=638&amp;biw=1341&amp;q=people%20at%20work&amp;ved=0ahUKEwii_KGhxKzhAhWPTt8KHffuBTkQMwiVASgiMCI&amp;iact=mrc&amp;uact=8</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google.com/imgres?imgurl=http%3A%2F%2Fwww.caddmanager.com%2FCMB%2Fwp-content%2Fuploads%2F2010%2F08%2Fone2many.jpg&amp;imgrefurl=http%3A%2F%2Fwww.caddmanager.com%2FCMB%2F2010%2F08%2Fthe-cad-manager-at-work%2F&amp;docid=XEp05Pvjz8kdhM&amp;tbnid=NtQZhyWSnH6XvM%3A&amp;vet=1&amp;w=412&amp;h=267&amp;source=sh%2Fx%2Fim</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5"/>
              </a:rPr>
              <a:t>https://www.google.com/imgres?imgurl=https%3A%2F%2F3.bp.blogspot.com%2F-_Ess2SBZBPE%2FV5c4BH2XSDI%2FAAAAAAAAAL8%2FUuZfJhN6rMoJ6A12h85mnad3F6fZhiIzwCLcB%2Fs1600%2FJob%252BDescription%252Bfor%252BTime%252BKeeper%252Bin%252BGarments%252BFactory.jpg&amp;imgrefurl=http%3A%2F%2Fcompliancesolutiondesk.blogspot.com%2F2016%2F07%2Fjob-description-for-time-keeper-in.html&amp;docid=mc04aYJO-i7YxM&amp;tbnid=nyYbYFgs6JU1_M%3A&amp;vet=1&amp;w=600&amp;h=501&amp;source=sh%2Fx%2Fim</a:t>
            </a:r>
            <a:endParaRPr/>
          </a:p>
          <a:p>
            <a:pPr marL="0" lvl="0" indent="0" algn="l" rtl="0">
              <a:spcBef>
                <a:spcPts val="0"/>
              </a:spcBef>
              <a:spcAft>
                <a:spcPts val="0"/>
              </a:spcAft>
              <a:buNone/>
            </a:pPr>
            <a:endParaRPr/>
          </a:p>
          <a:p>
            <a:pPr marL="0" lvl="0" indent="0" algn="l" rtl="0">
              <a:spcBef>
                <a:spcPts val="0"/>
              </a:spcBef>
              <a:spcAft>
                <a:spcPts val="0"/>
              </a:spcAft>
              <a:buNone/>
            </a:pPr>
            <a:r>
              <a:rPr lang="en"/>
              <a:t>https://www.google.com/imgres?imgurl=https%3A%2F%2Fwww.bls.gov%2Fooh%2Fimages%2F15607.jpg&amp;imgrefurl=https%3A%2F%2Fwww.bls.gov%2Fooh%2Fmanagement%2Ftop-executives.htm&amp;docid=D63y8mHZsMEtRM&amp;tbnid=YUi5-iPiVUGvEM%3A&amp;vet=1&amp;w=339&amp;h=240&amp;source=sh%2Fx%2Fim</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5ce1ea47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5ce1ea47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videos are available through Google, however, should the internet not be robust enough to support, all videos are locally stored on Paula’s laptop (C:\Users\paula_schuler\Documents\Camtasia Studio\SASBO)</a:t>
            </a:r>
            <a:endParaRPr/>
          </a:p>
          <a:p>
            <a:pPr marL="0" lvl="0" indent="0" algn="l" rtl="0">
              <a:spcBef>
                <a:spcPts val="0"/>
              </a:spcBef>
              <a:spcAft>
                <a:spcPts val="0"/>
              </a:spcAft>
              <a:buNone/>
            </a:pPr>
            <a:endParaRPr/>
          </a:p>
          <a:p>
            <a:pPr marL="0" lvl="0" indent="0" algn="l" rtl="0">
              <a:spcBef>
                <a:spcPts val="0"/>
              </a:spcBef>
              <a:spcAft>
                <a:spcPts val="0"/>
              </a:spcAft>
              <a:buNone/>
            </a:pPr>
            <a:r>
              <a:rPr lang="en"/>
              <a:t>Submit Leave: POV of the end user on how to submit a leave request (play video) - 4min 10sec</a:t>
            </a:r>
            <a:endParaRPr/>
          </a:p>
          <a:p>
            <a:pPr marL="0" lvl="0" indent="0" algn="l" rtl="0">
              <a:spcBef>
                <a:spcPts val="0"/>
              </a:spcBef>
              <a:spcAft>
                <a:spcPts val="0"/>
              </a:spcAft>
              <a:buNone/>
            </a:pPr>
            <a:r>
              <a:rPr lang="en"/>
              <a:t>Correct Leave: POV of the end user on how to correct a leave request (play video) - 3min 14sec</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5ce1ea472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55ce1ea47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Approving Leave: The POV of the Supervisor when a leave request comes in (play video) - 2min 32sec</a:t>
            </a:r>
            <a:endParaRPr/>
          </a:p>
          <a:p>
            <a:pPr marL="0" lvl="0" indent="0" algn="l" rtl="0">
              <a:spcBef>
                <a:spcPts val="0"/>
              </a:spcBef>
              <a:spcAft>
                <a:spcPts val="0"/>
              </a:spcAft>
              <a:buNone/>
            </a:pPr>
            <a:r>
              <a:rPr lang="en"/>
              <a:t>The managerial Tool: The POV of the Supervisor demonstrating the research tool or how to download data for analysis (play video) 3min 26sec</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5ce1ea472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5ce1ea47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Follow Up - When timekeepers need to give the Supervisors a little “tickler” on leave requests that they have not yet reviewed (play video) 56sec</a:t>
            </a:r>
            <a:endParaRPr/>
          </a:p>
          <a:p>
            <a:pPr marL="0" lvl="0" indent="0" algn="l" rtl="0">
              <a:spcBef>
                <a:spcPts val="0"/>
              </a:spcBef>
              <a:spcAft>
                <a:spcPts val="0"/>
              </a:spcAft>
              <a:buNone/>
            </a:pPr>
            <a:r>
              <a:rPr lang="en"/>
              <a:t>The Reporting/Upload tool - downloading the data for the purpose of reporting and uploading into the System of “truth” (play video) 1min 42sec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5ce1ea472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55ce1ea47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Payroll Department - Example would be if you wanted to Central Upload (no video, too similar to what timekeeper does, just larger scale) .</a:t>
            </a:r>
            <a:endParaRPr/>
          </a:p>
          <a:p>
            <a:pPr marL="0" lvl="0" indent="0" algn="l" rtl="0">
              <a:spcBef>
                <a:spcPts val="0"/>
              </a:spcBef>
              <a:spcAft>
                <a:spcPts val="0"/>
              </a:spcAft>
              <a:buNone/>
            </a:pPr>
            <a:r>
              <a:rPr lang="en"/>
              <a:t>Executive Decision Maker - Example export of macro level data (play video) 1min 48sec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7f3e70d4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7f3e70d4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Nunito"/>
                <a:ea typeface="Nunito"/>
                <a:cs typeface="Nunito"/>
                <a:sym typeface="Nunito"/>
              </a:rPr>
              <a:t> As mentioned previously, Google Suite has a whole host of products that when smashed together can enable a plethora of functionality.  I’m going to highlight the major “players” in this system.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drive/u/0/search?q=app%20smashi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docs.google.com/presentation/d/1CbcX9ubxX1tbjTaKWM6M1wagJDz7aI71l5zcsi2ZQOc/edit#slide=id.p"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open?id=1qQi1YzBs2aFY5IzhJ5HKLR8WLvcYdo_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drive.google.com/open?id=1qmcMNF1pGfWj5h3zVcmYz110re2sHN6N"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open?id=1ZM9Tq6ax8R8tjYK76roZ1DwWN6Madhzq"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drive.google.com/open?id=11JRf68oZ3OUFp2MwFyU4U1lxN_2nOpk7"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open?id=15IHJKFYdV74GiAZmE5TUHHRQzWAk-u8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drive.google.com/open?id=1FoPzME8_09AhebnKClvqsPL8-ReeiMZ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open?id=11Az7y9ioBKSMUOO91WAKOdITY0WYRm3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Promoting Paperless Processes</a:t>
            </a:r>
            <a:endParaRPr/>
          </a:p>
        </p:txBody>
      </p:sp>
      <p:sp>
        <p:nvSpPr>
          <p:cNvPr id="278" name="Google Shape;278;p13"/>
          <p:cNvSpPr txBox="1">
            <a:spLocks noGrp="1"/>
          </p:cNvSpPr>
          <p:nvPr>
            <p:ph type="subTitle" idx="1"/>
          </p:nvPr>
        </p:nvSpPr>
        <p:spPr>
          <a:xfrm>
            <a:off x="824000" y="3596300"/>
            <a:ext cx="4255500" cy="12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CCPS - Automated Leave Slips</a:t>
            </a:r>
            <a:endParaRPr/>
          </a:p>
          <a:p>
            <a:pPr marL="0" lvl="0" indent="0" algn="l" rtl="0">
              <a:spcBef>
                <a:spcPts val="0"/>
              </a:spcBef>
              <a:spcAft>
                <a:spcPts val="0"/>
              </a:spcAft>
              <a:buNone/>
            </a:pPr>
            <a:r>
              <a:rPr lang="en"/>
              <a:t>Christina Berta, CFO</a:t>
            </a:r>
            <a:endParaRPr/>
          </a:p>
          <a:p>
            <a:pPr marL="0" lvl="0" indent="0" algn="l" rtl="0">
              <a:spcBef>
                <a:spcPts val="0"/>
              </a:spcBef>
              <a:spcAft>
                <a:spcPts val="0"/>
              </a:spcAft>
              <a:buNone/>
            </a:pPr>
            <a:r>
              <a:rPr lang="en"/>
              <a:t>Paula Aldous, Director of Finance</a:t>
            </a:r>
            <a:endParaRPr/>
          </a:p>
          <a:p>
            <a:pPr marL="0" lvl="0" indent="0" algn="l" rtl="0">
              <a:spcBef>
                <a:spcPts val="0"/>
              </a:spcBef>
              <a:spcAft>
                <a:spcPts val="0"/>
              </a:spcAft>
              <a:buNone/>
            </a:pPr>
            <a:r>
              <a:rPr lang="en"/>
              <a:t>Chesterfield County Public Schools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Google Apps that we “Smashed”</a:t>
            </a:r>
            <a:endParaRPr/>
          </a:p>
        </p:txBody>
      </p:sp>
      <p:grpSp>
        <p:nvGrpSpPr>
          <p:cNvPr id="364" name="Google Shape;364;p22"/>
          <p:cNvGrpSpPr/>
          <p:nvPr/>
        </p:nvGrpSpPr>
        <p:grpSpPr>
          <a:xfrm>
            <a:off x="1936435" y="2101787"/>
            <a:ext cx="2165248" cy="2318132"/>
            <a:chOff x="25546" y="-79628"/>
            <a:chExt cx="2968940" cy="2766267"/>
          </a:xfrm>
        </p:grpSpPr>
        <p:sp>
          <p:nvSpPr>
            <p:cNvPr id="365" name="Google Shape;365;p22"/>
            <p:cNvSpPr/>
            <p:nvPr/>
          </p:nvSpPr>
          <p:spPr>
            <a:xfrm rot="6648768">
              <a:off x="147302" y="984434"/>
              <a:ext cx="2570109" cy="730449"/>
            </a:xfrm>
            <a:prstGeom prst="ellipse">
              <a:avLst/>
            </a:prstGeom>
            <a:noFill/>
            <a:ln w="76200" cap="flat" cmpd="sng">
              <a:solidFill>
                <a:srgbClr val="D50F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p:nvPr/>
          </p:nvSpPr>
          <p:spPr>
            <a:xfrm rot="3058164">
              <a:off x="147287" y="908303"/>
              <a:ext cx="2570127" cy="730299"/>
            </a:xfrm>
            <a:prstGeom prst="ellipse">
              <a:avLst/>
            </a:prstGeom>
            <a:noFill/>
            <a:ln w="76200" cap="flat" cmpd="sng">
              <a:solidFill>
                <a:srgbClr val="0099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7" name="Google Shape;367;p22" descr="Other resolutions: 277 × 240"/>
            <p:cNvPicPr preferRelativeResize="0"/>
            <p:nvPr/>
          </p:nvPicPr>
          <p:blipFill>
            <a:blip r:embed="rId3">
              <a:alphaModFix/>
            </a:blip>
            <a:stretch>
              <a:fillRect/>
            </a:stretch>
          </p:blipFill>
          <p:spPr>
            <a:xfrm>
              <a:off x="1174255" y="1002357"/>
              <a:ext cx="574949" cy="497816"/>
            </a:xfrm>
            <a:prstGeom prst="rect">
              <a:avLst/>
            </a:prstGeom>
            <a:noFill/>
            <a:ln>
              <a:noFill/>
            </a:ln>
          </p:spPr>
        </p:pic>
        <p:sp>
          <p:nvSpPr>
            <p:cNvPr id="368" name="Google Shape;368;p22"/>
            <p:cNvSpPr/>
            <p:nvPr/>
          </p:nvSpPr>
          <p:spPr>
            <a:xfrm>
              <a:off x="225600" y="882475"/>
              <a:ext cx="2570100" cy="730500"/>
            </a:xfrm>
            <a:prstGeom prst="ellipse">
              <a:avLst/>
            </a:prstGeom>
            <a:noFill/>
            <a:ln w="76200" cap="flat" cmpd="sng">
              <a:solidFill>
                <a:srgbClr val="3369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9" name="Google Shape;369;p22"/>
            <p:cNvPicPr preferRelativeResize="0"/>
            <p:nvPr/>
          </p:nvPicPr>
          <p:blipFill>
            <a:blip r:embed="rId4">
              <a:alphaModFix/>
            </a:blip>
            <a:stretch>
              <a:fillRect/>
            </a:stretch>
          </p:blipFill>
          <p:spPr>
            <a:xfrm rot="-1245673">
              <a:off x="2019900" y="1989499"/>
              <a:ext cx="364950" cy="364950"/>
            </a:xfrm>
            <a:prstGeom prst="rect">
              <a:avLst/>
            </a:prstGeom>
            <a:noFill/>
            <a:ln>
              <a:noFill/>
            </a:ln>
          </p:spPr>
        </p:pic>
        <p:pic>
          <p:nvPicPr>
            <p:cNvPr id="370" name="Google Shape;370;p22"/>
            <p:cNvPicPr preferRelativeResize="0"/>
            <p:nvPr/>
          </p:nvPicPr>
          <p:blipFill>
            <a:blip r:embed="rId5">
              <a:alphaModFix/>
            </a:blip>
            <a:stretch>
              <a:fillRect/>
            </a:stretch>
          </p:blipFill>
          <p:spPr>
            <a:xfrm rot="-1385722">
              <a:off x="1690925" y="-22675"/>
              <a:ext cx="364950" cy="364950"/>
            </a:xfrm>
            <a:prstGeom prst="rect">
              <a:avLst/>
            </a:prstGeom>
            <a:noFill/>
            <a:ln>
              <a:noFill/>
            </a:ln>
          </p:spPr>
        </p:pic>
        <p:pic>
          <p:nvPicPr>
            <p:cNvPr id="371" name="Google Shape;371;p22"/>
            <p:cNvPicPr preferRelativeResize="0"/>
            <p:nvPr/>
          </p:nvPicPr>
          <p:blipFill>
            <a:blip r:embed="rId6">
              <a:alphaModFix/>
            </a:blip>
            <a:stretch>
              <a:fillRect/>
            </a:stretch>
          </p:blipFill>
          <p:spPr>
            <a:xfrm rot="-895864">
              <a:off x="2521394" y="1092050"/>
              <a:ext cx="425462" cy="425475"/>
            </a:xfrm>
            <a:prstGeom prst="rect">
              <a:avLst/>
            </a:prstGeom>
            <a:noFill/>
            <a:ln>
              <a:noFill/>
            </a:ln>
          </p:spPr>
        </p:pic>
        <p:pic>
          <p:nvPicPr>
            <p:cNvPr id="372" name="Google Shape;372;p22"/>
            <p:cNvPicPr preferRelativeResize="0"/>
            <p:nvPr/>
          </p:nvPicPr>
          <p:blipFill>
            <a:blip r:embed="rId7">
              <a:alphaModFix/>
            </a:blip>
            <a:stretch>
              <a:fillRect/>
            </a:stretch>
          </p:blipFill>
          <p:spPr>
            <a:xfrm rot="-1652611">
              <a:off x="454200" y="37412"/>
              <a:ext cx="364950" cy="364950"/>
            </a:xfrm>
            <a:prstGeom prst="rect">
              <a:avLst/>
            </a:prstGeom>
            <a:noFill/>
            <a:ln>
              <a:noFill/>
            </a:ln>
          </p:spPr>
        </p:pic>
        <p:pic>
          <p:nvPicPr>
            <p:cNvPr id="373" name="Google Shape;373;p22"/>
            <p:cNvPicPr preferRelativeResize="0"/>
            <p:nvPr/>
          </p:nvPicPr>
          <p:blipFill>
            <a:blip r:embed="rId8">
              <a:alphaModFix/>
            </a:blip>
            <a:stretch>
              <a:fillRect/>
            </a:stretch>
          </p:blipFill>
          <p:spPr>
            <a:xfrm rot="-972176">
              <a:off x="708800" y="2294275"/>
              <a:ext cx="364950" cy="348364"/>
            </a:xfrm>
            <a:prstGeom prst="rect">
              <a:avLst/>
            </a:prstGeom>
            <a:noFill/>
            <a:ln>
              <a:noFill/>
            </a:ln>
          </p:spPr>
        </p:pic>
        <p:pic>
          <p:nvPicPr>
            <p:cNvPr id="374" name="Google Shape;374;p22"/>
            <p:cNvPicPr preferRelativeResize="0"/>
            <p:nvPr/>
          </p:nvPicPr>
          <p:blipFill>
            <a:blip r:embed="rId9">
              <a:alphaModFix/>
            </a:blip>
            <a:stretch>
              <a:fillRect/>
            </a:stretch>
          </p:blipFill>
          <p:spPr>
            <a:xfrm rot="-1015637">
              <a:off x="76200" y="981369"/>
              <a:ext cx="425450" cy="411257"/>
            </a:xfrm>
            <a:prstGeom prst="rect">
              <a:avLst/>
            </a:prstGeom>
            <a:noFill/>
            <a:ln>
              <a:noFill/>
            </a:ln>
          </p:spPr>
        </p:pic>
      </p:grpSp>
      <p:sp>
        <p:nvSpPr>
          <p:cNvPr id="375" name="Google Shape;375;p22"/>
          <p:cNvSpPr txBox="1"/>
          <p:nvPr/>
        </p:nvSpPr>
        <p:spPr>
          <a:xfrm>
            <a:off x="5545325" y="1930188"/>
            <a:ext cx="3348600" cy="25416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None/>
            </a:pPr>
            <a:r>
              <a:rPr lang="en" sz="1800" b="1">
                <a:latin typeface="Nunito"/>
                <a:ea typeface="Nunito"/>
                <a:cs typeface="Nunito"/>
                <a:sym typeface="Nunito"/>
              </a:rPr>
              <a:t>Google Drive</a:t>
            </a:r>
            <a:endParaRPr sz="1800" b="1">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pic>
        <p:nvPicPr>
          <p:cNvPr id="376" name="Google Shape;376;p22"/>
          <p:cNvPicPr preferRelativeResize="0"/>
          <p:nvPr/>
        </p:nvPicPr>
        <p:blipFill>
          <a:blip r:embed="rId10">
            <a:alphaModFix/>
          </a:blip>
          <a:stretch>
            <a:fillRect/>
          </a:stretch>
        </p:blipFill>
        <p:spPr>
          <a:xfrm>
            <a:off x="6221003" y="2570300"/>
            <a:ext cx="1828800"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3"/>
          <p:cNvSpPr txBox="1"/>
          <p:nvPr/>
        </p:nvSpPr>
        <p:spPr>
          <a:xfrm>
            <a:off x="5154325" y="1978875"/>
            <a:ext cx="3348600" cy="254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Nunito"/>
                <a:ea typeface="Nunito"/>
                <a:cs typeface="Nunito"/>
                <a:sym typeface="Nunito"/>
              </a:rPr>
              <a:t>Google Forms</a:t>
            </a:r>
            <a:endParaRPr sz="1800" b="1">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
        <p:nvSpPr>
          <p:cNvPr id="382" name="Google Shape;382;p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Google Apps that we “Smashed”</a:t>
            </a:r>
            <a:endParaRPr/>
          </a:p>
        </p:txBody>
      </p:sp>
      <p:grpSp>
        <p:nvGrpSpPr>
          <p:cNvPr id="383" name="Google Shape;383;p23"/>
          <p:cNvGrpSpPr/>
          <p:nvPr/>
        </p:nvGrpSpPr>
        <p:grpSpPr>
          <a:xfrm>
            <a:off x="1936435" y="2101787"/>
            <a:ext cx="2165248" cy="2318132"/>
            <a:chOff x="25546" y="-79628"/>
            <a:chExt cx="2968940" cy="2766267"/>
          </a:xfrm>
        </p:grpSpPr>
        <p:sp>
          <p:nvSpPr>
            <p:cNvPr id="384" name="Google Shape;384;p23"/>
            <p:cNvSpPr/>
            <p:nvPr/>
          </p:nvSpPr>
          <p:spPr>
            <a:xfrm rot="6648768">
              <a:off x="147302" y="984434"/>
              <a:ext cx="2570109" cy="730449"/>
            </a:xfrm>
            <a:prstGeom prst="ellipse">
              <a:avLst/>
            </a:prstGeom>
            <a:noFill/>
            <a:ln w="76200" cap="flat" cmpd="sng">
              <a:solidFill>
                <a:srgbClr val="D50F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rot="3058164">
              <a:off x="147287" y="908303"/>
              <a:ext cx="2570127" cy="730299"/>
            </a:xfrm>
            <a:prstGeom prst="ellipse">
              <a:avLst/>
            </a:prstGeom>
            <a:noFill/>
            <a:ln w="76200" cap="flat" cmpd="sng">
              <a:solidFill>
                <a:srgbClr val="0099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p23" descr="Other resolutions: 277 × 240"/>
            <p:cNvPicPr preferRelativeResize="0"/>
            <p:nvPr/>
          </p:nvPicPr>
          <p:blipFill>
            <a:blip r:embed="rId3">
              <a:alphaModFix/>
            </a:blip>
            <a:stretch>
              <a:fillRect/>
            </a:stretch>
          </p:blipFill>
          <p:spPr>
            <a:xfrm>
              <a:off x="1174255" y="1002357"/>
              <a:ext cx="574949" cy="497816"/>
            </a:xfrm>
            <a:prstGeom prst="rect">
              <a:avLst/>
            </a:prstGeom>
            <a:noFill/>
            <a:ln>
              <a:noFill/>
            </a:ln>
          </p:spPr>
        </p:pic>
        <p:sp>
          <p:nvSpPr>
            <p:cNvPr id="387" name="Google Shape;387;p23"/>
            <p:cNvSpPr/>
            <p:nvPr/>
          </p:nvSpPr>
          <p:spPr>
            <a:xfrm>
              <a:off x="225600" y="882475"/>
              <a:ext cx="2570100" cy="730500"/>
            </a:xfrm>
            <a:prstGeom prst="ellipse">
              <a:avLst/>
            </a:prstGeom>
            <a:noFill/>
            <a:ln w="76200" cap="flat" cmpd="sng">
              <a:solidFill>
                <a:srgbClr val="3369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8" name="Google Shape;388;p23"/>
            <p:cNvPicPr preferRelativeResize="0"/>
            <p:nvPr/>
          </p:nvPicPr>
          <p:blipFill>
            <a:blip r:embed="rId4">
              <a:alphaModFix/>
            </a:blip>
            <a:stretch>
              <a:fillRect/>
            </a:stretch>
          </p:blipFill>
          <p:spPr>
            <a:xfrm rot="-1245673">
              <a:off x="2019900" y="1989499"/>
              <a:ext cx="364950" cy="364950"/>
            </a:xfrm>
            <a:prstGeom prst="rect">
              <a:avLst/>
            </a:prstGeom>
            <a:noFill/>
            <a:ln>
              <a:noFill/>
            </a:ln>
          </p:spPr>
        </p:pic>
        <p:pic>
          <p:nvPicPr>
            <p:cNvPr id="389" name="Google Shape;389;p23"/>
            <p:cNvPicPr preferRelativeResize="0"/>
            <p:nvPr/>
          </p:nvPicPr>
          <p:blipFill>
            <a:blip r:embed="rId5">
              <a:alphaModFix/>
            </a:blip>
            <a:stretch>
              <a:fillRect/>
            </a:stretch>
          </p:blipFill>
          <p:spPr>
            <a:xfrm rot="-1385722">
              <a:off x="1690925" y="-22675"/>
              <a:ext cx="364950" cy="364950"/>
            </a:xfrm>
            <a:prstGeom prst="rect">
              <a:avLst/>
            </a:prstGeom>
            <a:noFill/>
            <a:ln>
              <a:noFill/>
            </a:ln>
          </p:spPr>
        </p:pic>
        <p:pic>
          <p:nvPicPr>
            <p:cNvPr id="390" name="Google Shape;390;p23"/>
            <p:cNvPicPr preferRelativeResize="0"/>
            <p:nvPr/>
          </p:nvPicPr>
          <p:blipFill>
            <a:blip r:embed="rId6">
              <a:alphaModFix/>
            </a:blip>
            <a:stretch>
              <a:fillRect/>
            </a:stretch>
          </p:blipFill>
          <p:spPr>
            <a:xfrm rot="-895864">
              <a:off x="2521394" y="1092050"/>
              <a:ext cx="425462" cy="425475"/>
            </a:xfrm>
            <a:prstGeom prst="rect">
              <a:avLst/>
            </a:prstGeom>
            <a:noFill/>
            <a:ln>
              <a:noFill/>
            </a:ln>
          </p:spPr>
        </p:pic>
        <p:pic>
          <p:nvPicPr>
            <p:cNvPr id="391" name="Google Shape;391;p23"/>
            <p:cNvPicPr preferRelativeResize="0"/>
            <p:nvPr/>
          </p:nvPicPr>
          <p:blipFill>
            <a:blip r:embed="rId7">
              <a:alphaModFix/>
            </a:blip>
            <a:stretch>
              <a:fillRect/>
            </a:stretch>
          </p:blipFill>
          <p:spPr>
            <a:xfrm rot="-1652611">
              <a:off x="454200" y="37412"/>
              <a:ext cx="364950" cy="364950"/>
            </a:xfrm>
            <a:prstGeom prst="rect">
              <a:avLst/>
            </a:prstGeom>
            <a:noFill/>
            <a:ln>
              <a:noFill/>
            </a:ln>
          </p:spPr>
        </p:pic>
        <p:pic>
          <p:nvPicPr>
            <p:cNvPr id="392" name="Google Shape;392;p23"/>
            <p:cNvPicPr preferRelativeResize="0"/>
            <p:nvPr/>
          </p:nvPicPr>
          <p:blipFill>
            <a:blip r:embed="rId8">
              <a:alphaModFix/>
            </a:blip>
            <a:stretch>
              <a:fillRect/>
            </a:stretch>
          </p:blipFill>
          <p:spPr>
            <a:xfrm rot="-972176">
              <a:off x="708800" y="2294275"/>
              <a:ext cx="364950" cy="348364"/>
            </a:xfrm>
            <a:prstGeom prst="rect">
              <a:avLst/>
            </a:prstGeom>
            <a:noFill/>
            <a:ln>
              <a:noFill/>
            </a:ln>
          </p:spPr>
        </p:pic>
        <p:pic>
          <p:nvPicPr>
            <p:cNvPr id="393" name="Google Shape;393;p23"/>
            <p:cNvPicPr preferRelativeResize="0"/>
            <p:nvPr/>
          </p:nvPicPr>
          <p:blipFill>
            <a:blip r:embed="rId9">
              <a:alphaModFix/>
            </a:blip>
            <a:stretch>
              <a:fillRect/>
            </a:stretch>
          </p:blipFill>
          <p:spPr>
            <a:xfrm rot="-1015637">
              <a:off x="76200" y="981369"/>
              <a:ext cx="425450" cy="411257"/>
            </a:xfrm>
            <a:prstGeom prst="rect">
              <a:avLst/>
            </a:prstGeom>
            <a:noFill/>
            <a:ln>
              <a:noFill/>
            </a:ln>
          </p:spPr>
        </p:pic>
      </p:grpSp>
      <p:pic>
        <p:nvPicPr>
          <p:cNvPr id="394" name="Google Shape;394;p23"/>
          <p:cNvPicPr preferRelativeResize="0"/>
          <p:nvPr/>
        </p:nvPicPr>
        <p:blipFill>
          <a:blip r:embed="rId10">
            <a:alphaModFix/>
          </a:blip>
          <a:stretch>
            <a:fillRect/>
          </a:stretch>
        </p:blipFill>
        <p:spPr>
          <a:xfrm>
            <a:off x="6001700" y="2474575"/>
            <a:ext cx="1828800" cy="2097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Google Apps that we “Smashed”</a:t>
            </a:r>
            <a:endParaRPr/>
          </a:p>
        </p:txBody>
      </p:sp>
      <p:grpSp>
        <p:nvGrpSpPr>
          <p:cNvPr id="400" name="Google Shape;400;p24"/>
          <p:cNvGrpSpPr/>
          <p:nvPr/>
        </p:nvGrpSpPr>
        <p:grpSpPr>
          <a:xfrm>
            <a:off x="1936435" y="2101787"/>
            <a:ext cx="2165248" cy="2318132"/>
            <a:chOff x="25546" y="-79628"/>
            <a:chExt cx="2968940" cy="2766267"/>
          </a:xfrm>
        </p:grpSpPr>
        <p:sp>
          <p:nvSpPr>
            <p:cNvPr id="401" name="Google Shape;401;p24"/>
            <p:cNvSpPr/>
            <p:nvPr/>
          </p:nvSpPr>
          <p:spPr>
            <a:xfrm rot="6648768">
              <a:off x="147302" y="984434"/>
              <a:ext cx="2570109" cy="730449"/>
            </a:xfrm>
            <a:prstGeom prst="ellipse">
              <a:avLst/>
            </a:prstGeom>
            <a:noFill/>
            <a:ln w="76200" cap="flat" cmpd="sng">
              <a:solidFill>
                <a:srgbClr val="D50F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rot="3058164">
              <a:off x="147287" y="908303"/>
              <a:ext cx="2570127" cy="730299"/>
            </a:xfrm>
            <a:prstGeom prst="ellipse">
              <a:avLst/>
            </a:prstGeom>
            <a:noFill/>
            <a:ln w="76200" cap="flat" cmpd="sng">
              <a:solidFill>
                <a:srgbClr val="0099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3" name="Google Shape;403;p24" descr="Other resolutions: 277 × 240"/>
            <p:cNvPicPr preferRelativeResize="0"/>
            <p:nvPr/>
          </p:nvPicPr>
          <p:blipFill>
            <a:blip r:embed="rId3">
              <a:alphaModFix/>
            </a:blip>
            <a:stretch>
              <a:fillRect/>
            </a:stretch>
          </p:blipFill>
          <p:spPr>
            <a:xfrm>
              <a:off x="1174255" y="1002357"/>
              <a:ext cx="574949" cy="497816"/>
            </a:xfrm>
            <a:prstGeom prst="rect">
              <a:avLst/>
            </a:prstGeom>
            <a:noFill/>
            <a:ln>
              <a:noFill/>
            </a:ln>
          </p:spPr>
        </p:pic>
        <p:sp>
          <p:nvSpPr>
            <p:cNvPr id="404" name="Google Shape;404;p24"/>
            <p:cNvSpPr/>
            <p:nvPr/>
          </p:nvSpPr>
          <p:spPr>
            <a:xfrm>
              <a:off x="225600" y="882475"/>
              <a:ext cx="2570100" cy="730500"/>
            </a:xfrm>
            <a:prstGeom prst="ellipse">
              <a:avLst/>
            </a:prstGeom>
            <a:noFill/>
            <a:ln w="76200" cap="flat" cmpd="sng">
              <a:solidFill>
                <a:srgbClr val="3369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5" name="Google Shape;405;p24"/>
            <p:cNvPicPr preferRelativeResize="0"/>
            <p:nvPr/>
          </p:nvPicPr>
          <p:blipFill>
            <a:blip r:embed="rId4">
              <a:alphaModFix/>
            </a:blip>
            <a:stretch>
              <a:fillRect/>
            </a:stretch>
          </p:blipFill>
          <p:spPr>
            <a:xfrm rot="-1245673">
              <a:off x="2019900" y="1989499"/>
              <a:ext cx="364950" cy="364950"/>
            </a:xfrm>
            <a:prstGeom prst="rect">
              <a:avLst/>
            </a:prstGeom>
            <a:noFill/>
            <a:ln>
              <a:noFill/>
            </a:ln>
          </p:spPr>
        </p:pic>
        <p:pic>
          <p:nvPicPr>
            <p:cNvPr id="406" name="Google Shape;406;p24"/>
            <p:cNvPicPr preferRelativeResize="0"/>
            <p:nvPr/>
          </p:nvPicPr>
          <p:blipFill>
            <a:blip r:embed="rId5">
              <a:alphaModFix/>
            </a:blip>
            <a:stretch>
              <a:fillRect/>
            </a:stretch>
          </p:blipFill>
          <p:spPr>
            <a:xfrm rot="-1385722">
              <a:off x="1690925" y="-22675"/>
              <a:ext cx="364950" cy="364950"/>
            </a:xfrm>
            <a:prstGeom prst="rect">
              <a:avLst/>
            </a:prstGeom>
            <a:noFill/>
            <a:ln>
              <a:noFill/>
            </a:ln>
          </p:spPr>
        </p:pic>
        <p:pic>
          <p:nvPicPr>
            <p:cNvPr id="407" name="Google Shape;407;p24"/>
            <p:cNvPicPr preferRelativeResize="0"/>
            <p:nvPr/>
          </p:nvPicPr>
          <p:blipFill>
            <a:blip r:embed="rId6">
              <a:alphaModFix/>
            </a:blip>
            <a:stretch>
              <a:fillRect/>
            </a:stretch>
          </p:blipFill>
          <p:spPr>
            <a:xfrm rot="-895864">
              <a:off x="2521394" y="1092050"/>
              <a:ext cx="425462" cy="425475"/>
            </a:xfrm>
            <a:prstGeom prst="rect">
              <a:avLst/>
            </a:prstGeom>
            <a:noFill/>
            <a:ln>
              <a:noFill/>
            </a:ln>
          </p:spPr>
        </p:pic>
        <p:pic>
          <p:nvPicPr>
            <p:cNvPr id="408" name="Google Shape;408;p24"/>
            <p:cNvPicPr preferRelativeResize="0"/>
            <p:nvPr/>
          </p:nvPicPr>
          <p:blipFill>
            <a:blip r:embed="rId7">
              <a:alphaModFix/>
            </a:blip>
            <a:stretch>
              <a:fillRect/>
            </a:stretch>
          </p:blipFill>
          <p:spPr>
            <a:xfrm rot="-1652611">
              <a:off x="454200" y="37412"/>
              <a:ext cx="364950" cy="364950"/>
            </a:xfrm>
            <a:prstGeom prst="rect">
              <a:avLst/>
            </a:prstGeom>
            <a:noFill/>
            <a:ln>
              <a:noFill/>
            </a:ln>
          </p:spPr>
        </p:pic>
        <p:pic>
          <p:nvPicPr>
            <p:cNvPr id="409" name="Google Shape;409;p24"/>
            <p:cNvPicPr preferRelativeResize="0"/>
            <p:nvPr/>
          </p:nvPicPr>
          <p:blipFill>
            <a:blip r:embed="rId8">
              <a:alphaModFix/>
            </a:blip>
            <a:stretch>
              <a:fillRect/>
            </a:stretch>
          </p:blipFill>
          <p:spPr>
            <a:xfrm rot="-972176">
              <a:off x="708800" y="2294275"/>
              <a:ext cx="364950" cy="348364"/>
            </a:xfrm>
            <a:prstGeom prst="rect">
              <a:avLst/>
            </a:prstGeom>
            <a:noFill/>
            <a:ln>
              <a:noFill/>
            </a:ln>
          </p:spPr>
        </p:pic>
        <p:pic>
          <p:nvPicPr>
            <p:cNvPr id="410" name="Google Shape;410;p24"/>
            <p:cNvPicPr preferRelativeResize="0"/>
            <p:nvPr/>
          </p:nvPicPr>
          <p:blipFill>
            <a:blip r:embed="rId9">
              <a:alphaModFix/>
            </a:blip>
            <a:stretch>
              <a:fillRect/>
            </a:stretch>
          </p:blipFill>
          <p:spPr>
            <a:xfrm rot="-1015637">
              <a:off x="76200" y="981369"/>
              <a:ext cx="425450" cy="411257"/>
            </a:xfrm>
            <a:prstGeom prst="rect">
              <a:avLst/>
            </a:prstGeom>
            <a:noFill/>
            <a:ln>
              <a:noFill/>
            </a:ln>
          </p:spPr>
        </p:pic>
      </p:grpSp>
      <p:sp>
        <p:nvSpPr>
          <p:cNvPr id="411" name="Google Shape;411;p24"/>
          <p:cNvSpPr txBox="1"/>
          <p:nvPr/>
        </p:nvSpPr>
        <p:spPr>
          <a:xfrm>
            <a:off x="5545325" y="1930188"/>
            <a:ext cx="3348600" cy="25416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None/>
            </a:pPr>
            <a:r>
              <a:rPr lang="en" sz="1800" b="1">
                <a:latin typeface="Nunito"/>
                <a:ea typeface="Nunito"/>
                <a:cs typeface="Nunito"/>
                <a:sym typeface="Nunito"/>
              </a:rPr>
              <a:t>Google Sheets</a:t>
            </a:r>
            <a:endParaRPr sz="1800" b="1">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pic>
        <p:nvPicPr>
          <p:cNvPr id="412" name="Google Shape;412;p24"/>
          <p:cNvPicPr preferRelativeResize="0"/>
          <p:nvPr/>
        </p:nvPicPr>
        <p:blipFill>
          <a:blip r:embed="rId10">
            <a:alphaModFix/>
          </a:blip>
          <a:stretch>
            <a:fillRect/>
          </a:stretch>
        </p:blipFill>
        <p:spPr>
          <a:xfrm>
            <a:off x="6324275" y="2686663"/>
            <a:ext cx="1828800" cy="1828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Google Apps that we “Smashed”</a:t>
            </a:r>
            <a:endParaRPr/>
          </a:p>
        </p:txBody>
      </p:sp>
      <p:grpSp>
        <p:nvGrpSpPr>
          <p:cNvPr id="418" name="Google Shape;418;p25"/>
          <p:cNvGrpSpPr/>
          <p:nvPr/>
        </p:nvGrpSpPr>
        <p:grpSpPr>
          <a:xfrm>
            <a:off x="1936435" y="2101787"/>
            <a:ext cx="2165248" cy="2318132"/>
            <a:chOff x="25546" y="-79628"/>
            <a:chExt cx="2968940" cy="2766267"/>
          </a:xfrm>
        </p:grpSpPr>
        <p:sp>
          <p:nvSpPr>
            <p:cNvPr id="419" name="Google Shape;419;p25"/>
            <p:cNvSpPr/>
            <p:nvPr/>
          </p:nvSpPr>
          <p:spPr>
            <a:xfrm rot="6648768">
              <a:off x="147302" y="984434"/>
              <a:ext cx="2570109" cy="730449"/>
            </a:xfrm>
            <a:prstGeom prst="ellipse">
              <a:avLst/>
            </a:prstGeom>
            <a:noFill/>
            <a:ln w="76200" cap="flat" cmpd="sng">
              <a:solidFill>
                <a:srgbClr val="D50F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rot="3058164">
              <a:off x="147287" y="908303"/>
              <a:ext cx="2570127" cy="730299"/>
            </a:xfrm>
            <a:prstGeom prst="ellipse">
              <a:avLst/>
            </a:prstGeom>
            <a:noFill/>
            <a:ln w="76200" cap="flat" cmpd="sng">
              <a:solidFill>
                <a:srgbClr val="0099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1" name="Google Shape;421;p25" descr="Other resolutions: 277 × 240"/>
            <p:cNvPicPr preferRelativeResize="0"/>
            <p:nvPr/>
          </p:nvPicPr>
          <p:blipFill>
            <a:blip r:embed="rId3">
              <a:alphaModFix/>
            </a:blip>
            <a:stretch>
              <a:fillRect/>
            </a:stretch>
          </p:blipFill>
          <p:spPr>
            <a:xfrm>
              <a:off x="1174255" y="1002357"/>
              <a:ext cx="574949" cy="497816"/>
            </a:xfrm>
            <a:prstGeom prst="rect">
              <a:avLst/>
            </a:prstGeom>
            <a:noFill/>
            <a:ln>
              <a:noFill/>
            </a:ln>
          </p:spPr>
        </p:pic>
        <p:sp>
          <p:nvSpPr>
            <p:cNvPr id="422" name="Google Shape;422;p25"/>
            <p:cNvSpPr/>
            <p:nvPr/>
          </p:nvSpPr>
          <p:spPr>
            <a:xfrm>
              <a:off x="225600" y="882475"/>
              <a:ext cx="2570100" cy="730500"/>
            </a:xfrm>
            <a:prstGeom prst="ellipse">
              <a:avLst/>
            </a:prstGeom>
            <a:noFill/>
            <a:ln w="76200" cap="flat" cmpd="sng">
              <a:solidFill>
                <a:srgbClr val="3369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25"/>
            <p:cNvPicPr preferRelativeResize="0"/>
            <p:nvPr/>
          </p:nvPicPr>
          <p:blipFill>
            <a:blip r:embed="rId4">
              <a:alphaModFix/>
            </a:blip>
            <a:stretch>
              <a:fillRect/>
            </a:stretch>
          </p:blipFill>
          <p:spPr>
            <a:xfrm rot="-1245673">
              <a:off x="2019900" y="1989499"/>
              <a:ext cx="364950" cy="364950"/>
            </a:xfrm>
            <a:prstGeom prst="rect">
              <a:avLst/>
            </a:prstGeom>
            <a:noFill/>
            <a:ln>
              <a:noFill/>
            </a:ln>
          </p:spPr>
        </p:pic>
        <p:pic>
          <p:nvPicPr>
            <p:cNvPr id="424" name="Google Shape;424;p25"/>
            <p:cNvPicPr preferRelativeResize="0"/>
            <p:nvPr/>
          </p:nvPicPr>
          <p:blipFill>
            <a:blip r:embed="rId5">
              <a:alphaModFix/>
            </a:blip>
            <a:stretch>
              <a:fillRect/>
            </a:stretch>
          </p:blipFill>
          <p:spPr>
            <a:xfrm rot="-1385722">
              <a:off x="1690925" y="-22675"/>
              <a:ext cx="364950" cy="364950"/>
            </a:xfrm>
            <a:prstGeom prst="rect">
              <a:avLst/>
            </a:prstGeom>
            <a:noFill/>
            <a:ln>
              <a:noFill/>
            </a:ln>
          </p:spPr>
        </p:pic>
        <p:pic>
          <p:nvPicPr>
            <p:cNvPr id="425" name="Google Shape;425;p25"/>
            <p:cNvPicPr preferRelativeResize="0"/>
            <p:nvPr/>
          </p:nvPicPr>
          <p:blipFill>
            <a:blip r:embed="rId6">
              <a:alphaModFix/>
            </a:blip>
            <a:stretch>
              <a:fillRect/>
            </a:stretch>
          </p:blipFill>
          <p:spPr>
            <a:xfrm rot="-895864">
              <a:off x="2521394" y="1092050"/>
              <a:ext cx="425462" cy="425475"/>
            </a:xfrm>
            <a:prstGeom prst="rect">
              <a:avLst/>
            </a:prstGeom>
            <a:noFill/>
            <a:ln>
              <a:noFill/>
            </a:ln>
          </p:spPr>
        </p:pic>
        <p:pic>
          <p:nvPicPr>
            <p:cNvPr id="426" name="Google Shape;426;p25"/>
            <p:cNvPicPr preferRelativeResize="0"/>
            <p:nvPr/>
          </p:nvPicPr>
          <p:blipFill>
            <a:blip r:embed="rId7">
              <a:alphaModFix/>
            </a:blip>
            <a:stretch>
              <a:fillRect/>
            </a:stretch>
          </p:blipFill>
          <p:spPr>
            <a:xfrm rot="-1652611">
              <a:off x="454200" y="37412"/>
              <a:ext cx="364950" cy="364950"/>
            </a:xfrm>
            <a:prstGeom prst="rect">
              <a:avLst/>
            </a:prstGeom>
            <a:noFill/>
            <a:ln>
              <a:noFill/>
            </a:ln>
          </p:spPr>
        </p:pic>
        <p:pic>
          <p:nvPicPr>
            <p:cNvPr id="427" name="Google Shape;427;p25"/>
            <p:cNvPicPr preferRelativeResize="0"/>
            <p:nvPr/>
          </p:nvPicPr>
          <p:blipFill>
            <a:blip r:embed="rId8">
              <a:alphaModFix/>
            </a:blip>
            <a:stretch>
              <a:fillRect/>
            </a:stretch>
          </p:blipFill>
          <p:spPr>
            <a:xfrm rot="-972176">
              <a:off x="708800" y="2294275"/>
              <a:ext cx="364950" cy="348364"/>
            </a:xfrm>
            <a:prstGeom prst="rect">
              <a:avLst/>
            </a:prstGeom>
            <a:noFill/>
            <a:ln>
              <a:noFill/>
            </a:ln>
          </p:spPr>
        </p:pic>
        <p:pic>
          <p:nvPicPr>
            <p:cNvPr id="428" name="Google Shape;428;p25"/>
            <p:cNvPicPr preferRelativeResize="0"/>
            <p:nvPr/>
          </p:nvPicPr>
          <p:blipFill>
            <a:blip r:embed="rId9">
              <a:alphaModFix/>
            </a:blip>
            <a:stretch>
              <a:fillRect/>
            </a:stretch>
          </p:blipFill>
          <p:spPr>
            <a:xfrm rot="-1015637">
              <a:off x="76200" y="981369"/>
              <a:ext cx="425450" cy="411257"/>
            </a:xfrm>
            <a:prstGeom prst="rect">
              <a:avLst/>
            </a:prstGeom>
            <a:noFill/>
            <a:ln>
              <a:noFill/>
            </a:ln>
          </p:spPr>
        </p:pic>
      </p:grpSp>
      <p:sp>
        <p:nvSpPr>
          <p:cNvPr id="429" name="Google Shape;429;p25"/>
          <p:cNvSpPr txBox="1"/>
          <p:nvPr/>
        </p:nvSpPr>
        <p:spPr>
          <a:xfrm>
            <a:off x="5545325" y="1930188"/>
            <a:ext cx="3348600" cy="25416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None/>
            </a:pPr>
            <a:r>
              <a:rPr lang="en" sz="1800" b="1">
                <a:latin typeface="Nunito"/>
                <a:ea typeface="Nunito"/>
                <a:cs typeface="Nunito"/>
                <a:sym typeface="Nunito"/>
              </a:rPr>
              <a:t>Google Add-Ons</a:t>
            </a:r>
            <a:endParaRPr sz="1800" b="1">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pic>
        <p:nvPicPr>
          <p:cNvPr id="430" name="Google Shape;430;p25"/>
          <p:cNvPicPr preferRelativeResize="0"/>
          <p:nvPr/>
        </p:nvPicPr>
        <p:blipFill>
          <a:blip r:embed="rId10">
            <a:alphaModFix/>
          </a:blip>
          <a:stretch>
            <a:fillRect/>
          </a:stretch>
        </p:blipFill>
        <p:spPr>
          <a:xfrm>
            <a:off x="6815988" y="3362638"/>
            <a:ext cx="2124075" cy="1438275"/>
          </a:xfrm>
          <a:prstGeom prst="rect">
            <a:avLst/>
          </a:prstGeom>
          <a:noFill/>
          <a:ln>
            <a:noFill/>
          </a:ln>
        </p:spPr>
      </p:pic>
      <p:pic>
        <p:nvPicPr>
          <p:cNvPr id="431" name="Google Shape;431;p25"/>
          <p:cNvPicPr preferRelativeResize="0"/>
          <p:nvPr/>
        </p:nvPicPr>
        <p:blipFill>
          <a:blip r:embed="rId7">
            <a:alphaModFix/>
          </a:blip>
          <a:stretch>
            <a:fillRect/>
          </a:stretch>
        </p:blipFill>
        <p:spPr>
          <a:xfrm>
            <a:off x="5286300" y="2414400"/>
            <a:ext cx="1828800" cy="1828800"/>
          </a:xfrm>
          <a:prstGeom prst="rect">
            <a:avLst/>
          </a:prstGeom>
          <a:noFill/>
          <a:ln>
            <a:noFill/>
          </a:ln>
        </p:spPr>
      </p:pic>
      <p:pic>
        <p:nvPicPr>
          <p:cNvPr id="432" name="Google Shape;432;p25"/>
          <p:cNvPicPr preferRelativeResize="0"/>
          <p:nvPr/>
        </p:nvPicPr>
        <p:blipFill>
          <a:blip r:embed="rId5">
            <a:alphaModFix/>
          </a:blip>
          <a:stretch>
            <a:fillRect/>
          </a:stretch>
        </p:blipFill>
        <p:spPr>
          <a:xfrm>
            <a:off x="-121050" y="5575575"/>
            <a:ext cx="190500" cy="190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Google Apps that we “Smashed”</a:t>
            </a:r>
            <a:endParaRPr/>
          </a:p>
        </p:txBody>
      </p:sp>
      <p:grpSp>
        <p:nvGrpSpPr>
          <p:cNvPr id="438" name="Google Shape;438;p26"/>
          <p:cNvGrpSpPr/>
          <p:nvPr/>
        </p:nvGrpSpPr>
        <p:grpSpPr>
          <a:xfrm>
            <a:off x="1936435" y="2101787"/>
            <a:ext cx="2165248" cy="2318132"/>
            <a:chOff x="25546" y="-79628"/>
            <a:chExt cx="2968940" cy="2766267"/>
          </a:xfrm>
        </p:grpSpPr>
        <p:sp>
          <p:nvSpPr>
            <p:cNvPr id="439" name="Google Shape;439;p26"/>
            <p:cNvSpPr/>
            <p:nvPr/>
          </p:nvSpPr>
          <p:spPr>
            <a:xfrm rot="6648768">
              <a:off x="147302" y="984434"/>
              <a:ext cx="2570109" cy="730449"/>
            </a:xfrm>
            <a:prstGeom prst="ellipse">
              <a:avLst/>
            </a:prstGeom>
            <a:noFill/>
            <a:ln w="76200" cap="flat" cmpd="sng">
              <a:solidFill>
                <a:srgbClr val="D50F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rot="3058164">
              <a:off x="147287" y="908303"/>
              <a:ext cx="2570127" cy="730299"/>
            </a:xfrm>
            <a:prstGeom prst="ellipse">
              <a:avLst/>
            </a:prstGeom>
            <a:noFill/>
            <a:ln w="76200" cap="flat" cmpd="sng">
              <a:solidFill>
                <a:srgbClr val="0099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1" name="Google Shape;441;p26" descr="Other resolutions: 277 × 240"/>
            <p:cNvPicPr preferRelativeResize="0"/>
            <p:nvPr/>
          </p:nvPicPr>
          <p:blipFill>
            <a:blip r:embed="rId3">
              <a:alphaModFix/>
            </a:blip>
            <a:stretch>
              <a:fillRect/>
            </a:stretch>
          </p:blipFill>
          <p:spPr>
            <a:xfrm>
              <a:off x="1174255" y="1002357"/>
              <a:ext cx="574949" cy="497816"/>
            </a:xfrm>
            <a:prstGeom prst="rect">
              <a:avLst/>
            </a:prstGeom>
            <a:noFill/>
            <a:ln>
              <a:noFill/>
            </a:ln>
          </p:spPr>
        </p:pic>
        <p:sp>
          <p:nvSpPr>
            <p:cNvPr id="442" name="Google Shape;442;p26"/>
            <p:cNvSpPr/>
            <p:nvPr/>
          </p:nvSpPr>
          <p:spPr>
            <a:xfrm>
              <a:off x="225600" y="882475"/>
              <a:ext cx="2570100" cy="730500"/>
            </a:xfrm>
            <a:prstGeom prst="ellipse">
              <a:avLst/>
            </a:prstGeom>
            <a:noFill/>
            <a:ln w="76200" cap="flat" cmpd="sng">
              <a:solidFill>
                <a:srgbClr val="3369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3" name="Google Shape;443;p26"/>
            <p:cNvPicPr preferRelativeResize="0"/>
            <p:nvPr/>
          </p:nvPicPr>
          <p:blipFill>
            <a:blip r:embed="rId4">
              <a:alphaModFix/>
            </a:blip>
            <a:stretch>
              <a:fillRect/>
            </a:stretch>
          </p:blipFill>
          <p:spPr>
            <a:xfrm rot="-1245673">
              <a:off x="2019900" y="1989499"/>
              <a:ext cx="364950" cy="364950"/>
            </a:xfrm>
            <a:prstGeom prst="rect">
              <a:avLst/>
            </a:prstGeom>
            <a:noFill/>
            <a:ln>
              <a:noFill/>
            </a:ln>
          </p:spPr>
        </p:pic>
        <p:pic>
          <p:nvPicPr>
            <p:cNvPr id="444" name="Google Shape;444;p26"/>
            <p:cNvPicPr preferRelativeResize="0"/>
            <p:nvPr/>
          </p:nvPicPr>
          <p:blipFill>
            <a:blip r:embed="rId5">
              <a:alphaModFix/>
            </a:blip>
            <a:stretch>
              <a:fillRect/>
            </a:stretch>
          </p:blipFill>
          <p:spPr>
            <a:xfrm rot="-1385722">
              <a:off x="1690925" y="-22675"/>
              <a:ext cx="364950" cy="364950"/>
            </a:xfrm>
            <a:prstGeom prst="rect">
              <a:avLst/>
            </a:prstGeom>
            <a:noFill/>
            <a:ln>
              <a:noFill/>
            </a:ln>
          </p:spPr>
        </p:pic>
        <p:pic>
          <p:nvPicPr>
            <p:cNvPr id="445" name="Google Shape;445;p26"/>
            <p:cNvPicPr preferRelativeResize="0"/>
            <p:nvPr/>
          </p:nvPicPr>
          <p:blipFill>
            <a:blip r:embed="rId6">
              <a:alphaModFix/>
            </a:blip>
            <a:stretch>
              <a:fillRect/>
            </a:stretch>
          </p:blipFill>
          <p:spPr>
            <a:xfrm rot="-895864">
              <a:off x="2521394" y="1092050"/>
              <a:ext cx="425462" cy="425475"/>
            </a:xfrm>
            <a:prstGeom prst="rect">
              <a:avLst/>
            </a:prstGeom>
            <a:noFill/>
            <a:ln>
              <a:noFill/>
            </a:ln>
          </p:spPr>
        </p:pic>
        <p:pic>
          <p:nvPicPr>
            <p:cNvPr id="446" name="Google Shape;446;p26"/>
            <p:cNvPicPr preferRelativeResize="0"/>
            <p:nvPr/>
          </p:nvPicPr>
          <p:blipFill>
            <a:blip r:embed="rId7">
              <a:alphaModFix/>
            </a:blip>
            <a:stretch>
              <a:fillRect/>
            </a:stretch>
          </p:blipFill>
          <p:spPr>
            <a:xfrm rot="-1652611">
              <a:off x="454200" y="37412"/>
              <a:ext cx="364950" cy="364950"/>
            </a:xfrm>
            <a:prstGeom prst="rect">
              <a:avLst/>
            </a:prstGeom>
            <a:noFill/>
            <a:ln>
              <a:noFill/>
            </a:ln>
          </p:spPr>
        </p:pic>
        <p:pic>
          <p:nvPicPr>
            <p:cNvPr id="447" name="Google Shape;447;p26"/>
            <p:cNvPicPr preferRelativeResize="0"/>
            <p:nvPr/>
          </p:nvPicPr>
          <p:blipFill>
            <a:blip r:embed="rId8">
              <a:alphaModFix/>
            </a:blip>
            <a:stretch>
              <a:fillRect/>
            </a:stretch>
          </p:blipFill>
          <p:spPr>
            <a:xfrm rot="-972176">
              <a:off x="708800" y="2294275"/>
              <a:ext cx="364950" cy="348364"/>
            </a:xfrm>
            <a:prstGeom prst="rect">
              <a:avLst/>
            </a:prstGeom>
            <a:noFill/>
            <a:ln>
              <a:noFill/>
            </a:ln>
          </p:spPr>
        </p:pic>
        <p:pic>
          <p:nvPicPr>
            <p:cNvPr id="448" name="Google Shape;448;p26"/>
            <p:cNvPicPr preferRelativeResize="0"/>
            <p:nvPr/>
          </p:nvPicPr>
          <p:blipFill>
            <a:blip r:embed="rId9">
              <a:alphaModFix/>
            </a:blip>
            <a:stretch>
              <a:fillRect/>
            </a:stretch>
          </p:blipFill>
          <p:spPr>
            <a:xfrm rot="-1015637">
              <a:off x="76200" y="981369"/>
              <a:ext cx="425450" cy="411257"/>
            </a:xfrm>
            <a:prstGeom prst="rect">
              <a:avLst/>
            </a:prstGeom>
            <a:noFill/>
            <a:ln>
              <a:noFill/>
            </a:ln>
          </p:spPr>
        </p:pic>
      </p:grpSp>
      <p:sp>
        <p:nvSpPr>
          <p:cNvPr id="449" name="Google Shape;449;p26"/>
          <p:cNvSpPr txBox="1"/>
          <p:nvPr/>
        </p:nvSpPr>
        <p:spPr>
          <a:xfrm>
            <a:off x="5545325" y="1930188"/>
            <a:ext cx="3348600" cy="25416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None/>
            </a:pPr>
            <a:r>
              <a:rPr lang="en" sz="1800" b="1">
                <a:latin typeface="Nunito"/>
                <a:ea typeface="Nunito"/>
                <a:cs typeface="Nunito"/>
                <a:sym typeface="Nunito"/>
              </a:rPr>
              <a:t>Google Docs</a:t>
            </a:r>
            <a:endParaRPr sz="1800" b="1">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pic>
        <p:nvPicPr>
          <p:cNvPr id="450" name="Google Shape;450;p26"/>
          <p:cNvPicPr preferRelativeResize="0"/>
          <p:nvPr/>
        </p:nvPicPr>
        <p:blipFill>
          <a:blip r:embed="rId10">
            <a:alphaModFix/>
          </a:blip>
          <a:stretch>
            <a:fillRect/>
          </a:stretch>
        </p:blipFill>
        <p:spPr>
          <a:xfrm>
            <a:off x="6307325" y="2573283"/>
            <a:ext cx="1828800" cy="1828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Google Apps that we “Smashed”</a:t>
            </a:r>
            <a:endParaRPr/>
          </a:p>
        </p:txBody>
      </p:sp>
      <p:grpSp>
        <p:nvGrpSpPr>
          <p:cNvPr id="456" name="Google Shape;456;p27"/>
          <p:cNvGrpSpPr/>
          <p:nvPr/>
        </p:nvGrpSpPr>
        <p:grpSpPr>
          <a:xfrm>
            <a:off x="1936435" y="2101787"/>
            <a:ext cx="2165248" cy="2318132"/>
            <a:chOff x="25546" y="-79628"/>
            <a:chExt cx="2968940" cy="2766267"/>
          </a:xfrm>
        </p:grpSpPr>
        <p:sp>
          <p:nvSpPr>
            <p:cNvPr id="457" name="Google Shape;457;p27"/>
            <p:cNvSpPr/>
            <p:nvPr/>
          </p:nvSpPr>
          <p:spPr>
            <a:xfrm rot="6648768">
              <a:off x="147302" y="984434"/>
              <a:ext cx="2570109" cy="730449"/>
            </a:xfrm>
            <a:prstGeom prst="ellipse">
              <a:avLst/>
            </a:prstGeom>
            <a:noFill/>
            <a:ln w="76200" cap="flat" cmpd="sng">
              <a:solidFill>
                <a:srgbClr val="D50F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rot="3058164">
              <a:off x="147287" y="908303"/>
              <a:ext cx="2570127" cy="730299"/>
            </a:xfrm>
            <a:prstGeom prst="ellipse">
              <a:avLst/>
            </a:prstGeom>
            <a:noFill/>
            <a:ln w="76200" cap="flat" cmpd="sng">
              <a:solidFill>
                <a:srgbClr val="0099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9" name="Google Shape;459;p27" descr="Other resolutions: 277 × 240"/>
            <p:cNvPicPr preferRelativeResize="0"/>
            <p:nvPr/>
          </p:nvPicPr>
          <p:blipFill>
            <a:blip r:embed="rId3">
              <a:alphaModFix/>
            </a:blip>
            <a:stretch>
              <a:fillRect/>
            </a:stretch>
          </p:blipFill>
          <p:spPr>
            <a:xfrm>
              <a:off x="1174255" y="1002357"/>
              <a:ext cx="574949" cy="497816"/>
            </a:xfrm>
            <a:prstGeom prst="rect">
              <a:avLst/>
            </a:prstGeom>
            <a:noFill/>
            <a:ln>
              <a:noFill/>
            </a:ln>
          </p:spPr>
        </p:pic>
        <p:sp>
          <p:nvSpPr>
            <p:cNvPr id="460" name="Google Shape;460;p27"/>
            <p:cNvSpPr/>
            <p:nvPr/>
          </p:nvSpPr>
          <p:spPr>
            <a:xfrm>
              <a:off x="225600" y="882475"/>
              <a:ext cx="2570100" cy="730500"/>
            </a:xfrm>
            <a:prstGeom prst="ellipse">
              <a:avLst/>
            </a:prstGeom>
            <a:noFill/>
            <a:ln w="76200" cap="flat" cmpd="sng">
              <a:solidFill>
                <a:srgbClr val="3369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1" name="Google Shape;461;p27"/>
            <p:cNvPicPr preferRelativeResize="0"/>
            <p:nvPr/>
          </p:nvPicPr>
          <p:blipFill>
            <a:blip r:embed="rId4">
              <a:alphaModFix/>
            </a:blip>
            <a:stretch>
              <a:fillRect/>
            </a:stretch>
          </p:blipFill>
          <p:spPr>
            <a:xfrm rot="-1245673">
              <a:off x="2019900" y="1989499"/>
              <a:ext cx="364950" cy="364950"/>
            </a:xfrm>
            <a:prstGeom prst="rect">
              <a:avLst/>
            </a:prstGeom>
            <a:noFill/>
            <a:ln>
              <a:noFill/>
            </a:ln>
          </p:spPr>
        </p:pic>
        <p:pic>
          <p:nvPicPr>
            <p:cNvPr id="462" name="Google Shape;462;p27"/>
            <p:cNvPicPr preferRelativeResize="0"/>
            <p:nvPr/>
          </p:nvPicPr>
          <p:blipFill>
            <a:blip r:embed="rId5">
              <a:alphaModFix/>
            </a:blip>
            <a:stretch>
              <a:fillRect/>
            </a:stretch>
          </p:blipFill>
          <p:spPr>
            <a:xfrm rot="-1385722">
              <a:off x="1690925" y="-22675"/>
              <a:ext cx="364950" cy="364950"/>
            </a:xfrm>
            <a:prstGeom prst="rect">
              <a:avLst/>
            </a:prstGeom>
            <a:noFill/>
            <a:ln>
              <a:noFill/>
            </a:ln>
          </p:spPr>
        </p:pic>
        <p:pic>
          <p:nvPicPr>
            <p:cNvPr id="463" name="Google Shape;463;p27"/>
            <p:cNvPicPr preferRelativeResize="0"/>
            <p:nvPr/>
          </p:nvPicPr>
          <p:blipFill>
            <a:blip r:embed="rId6">
              <a:alphaModFix/>
            </a:blip>
            <a:stretch>
              <a:fillRect/>
            </a:stretch>
          </p:blipFill>
          <p:spPr>
            <a:xfrm rot="-895864">
              <a:off x="2521394" y="1092050"/>
              <a:ext cx="425462" cy="425475"/>
            </a:xfrm>
            <a:prstGeom prst="rect">
              <a:avLst/>
            </a:prstGeom>
            <a:noFill/>
            <a:ln>
              <a:noFill/>
            </a:ln>
          </p:spPr>
        </p:pic>
        <p:pic>
          <p:nvPicPr>
            <p:cNvPr id="464" name="Google Shape;464;p27"/>
            <p:cNvPicPr preferRelativeResize="0"/>
            <p:nvPr/>
          </p:nvPicPr>
          <p:blipFill>
            <a:blip r:embed="rId7">
              <a:alphaModFix/>
            </a:blip>
            <a:stretch>
              <a:fillRect/>
            </a:stretch>
          </p:blipFill>
          <p:spPr>
            <a:xfrm rot="-1652611">
              <a:off x="454200" y="37412"/>
              <a:ext cx="364950" cy="364950"/>
            </a:xfrm>
            <a:prstGeom prst="rect">
              <a:avLst/>
            </a:prstGeom>
            <a:noFill/>
            <a:ln>
              <a:noFill/>
            </a:ln>
          </p:spPr>
        </p:pic>
        <p:pic>
          <p:nvPicPr>
            <p:cNvPr id="465" name="Google Shape;465;p27"/>
            <p:cNvPicPr preferRelativeResize="0"/>
            <p:nvPr/>
          </p:nvPicPr>
          <p:blipFill>
            <a:blip r:embed="rId8">
              <a:alphaModFix/>
            </a:blip>
            <a:stretch>
              <a:fillRect/>
            </a:stretch>
          </p:blipFill>
          <p:spPr>
            <a:xfrm rot="-972176">
              <a:off x="708800" y="2294275"/>
              <a:ext cx="364950" cy="348364"/>
            </a:xfrm>
            <a:prstGeom prst="rect">
              <a:avLst/>
            </a:prstGeom>
            <a:noFill/>
            <a:ln>
              <a:noFill/>
            </a:ln>
          </p:spPr>
        </p:pic>
        <p:pic>
          <p:nvPicPr>
            <p:cNvPr id="466" name="Google Shape;466;p27"/>
            <p:cNvPicPr preferRelativeResize="0"/>
            <p:nvPr/>
          </p:nvPicPr>
          <p:blipFill>
            <a:blip r:embed="rId9">
              <a:alphaModFix/>
            </a:blip>
            <a:stretch>
              <a:fillRect/>
            </a:stretch>
          </p:blipFill>
          <p:spPr>
            <a:xfrm rot="-1015637">
              <a:off x="76200" y="981369"/>
              <a:ext cx="425450" cy="411257"/>
            </a:xfrm>
            <a:prstGeom prst="rect">
              <a:avLst/>
            </a:prstGeom>
            <a:noFill/>
            <a:ln>
              <a:noFill/>
            </a:ln>
          </p:spPr>
        </p:pic>
      </p:grpSp>
      <p:sp>
        <p:nvSpPr>
          <p:cNvPr id="467" name="Google Shape;467;p27"/>
          <p:cNvSpPr txBox="1"/>
          <p:nvPr/>
        </p:nvSpPr>
        <p:spPr>
          <a:xfrm>
            <a:off x="5545325" y="1930188"/>
            <a:ext cx="3348600" cy="25416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None/>
            </a:pPr>
            <a:r>
              <a:rPr lang="en" sz="1800" b="1">
                <a:latin typeface="Nunito"/>
                <a:ea typeface="Nunito"/>
                <a:cs typeface="Nunito"/>
                <a:sym typeface="Nunito"/>
              </a:rPr>
              <a:t>Google Sites</a:t>
            </a:r>
            <a:endParaRPr sz="1800" b="1">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pic>
        <p:nvPicPr>
          <p:cNvPr id="468" name="Google Shape;468;p27"/>
          <p:cNvPicPr preferRelativeResize="0"/>
          <p:nvPr/>
        </p:nvPicPr>
        <p:blipFill>
          <a:blip r:embed="rId10">
            <a:alphaModFix/>
          </a:blip>
          <a:stretch>
            <a:fillRect/>
          </a:stretch>
        </p:blipFill>
        <p:spPr>
          <a:xfrm>
            <a:off x="6307317" y="2635173"/>
            <a:ext cx="1828800" cy="182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8"/>
          <p:cNvSpPr txBox="1">
            <a:spLocks noGrp="1"/>
          </p:cNvSpPr>
          <p:nvPr>
            <p:ph type="ctrTitle"/>
          </p:nvPr>
        </p:nvSpPr>
        <p:spPr>
          <a:xfrm>
            <a:off x="824000" y="242213"/>
            <a:ext cx="42555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essence of Project Management</a:t>
            </a:r>
            <a:endParaRPr/>
          </a:p>
        </p:txBody>
      </p:sp>
      <p:sp>
        <p:nvSpPr>
          <p:cNvPr id="474" name="Google Shape;474;p28"/>
          <p:cNvSpPr txBox="1">
            <a:spLocks noGrp="1"/>
          </p:cNvSpPr>
          <p:nvPr>
            <p:ph type="subTitle" idx="1"/>
          </p:nvPr>
        </p:nvSpPr>
        <p:spPr>
          <a:xfrm>
            <a:off x="824000" y="2529500"/>
            <a:ext cx="4255500" cy="695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Planning</a:t>
            </a:r>
            <a:endParaRPr sz="1800"/>
          </a:p>
          <a:p>
            <a:pPr marL="457200" lvl="0" indent="-342900" algn="l" rtl="0">
              <a:spcBef>
                <a:spcPts val="0"/>
              </a:spcBef>
              <a:spcAft>
                <a:spcPts val="0"/>
              </a:spcAft>
              <a:buSzPts val="1800"/>
              <a:buChar char="❏"/>
            </a:pPr>
            <a:r>
              <a:rPr lang="en" sz="1800"/>
              <a:t>Requirements Analysis</a:t>
            </a:r>
            <a:endParaRPr sz="1800"/>
          </a:p>
          <a:p>
            <a:pPr marL="457200" lvl="0" indent="-342900" algn="l" rtl="0">
              <a:spcBef>
                <a:spcPts val="0"/>
              </a:spcBef>
              <a:spcAft>
                <a:spcPts val="0"/>
              </a:spcAft>
              <a:buSzPts val="1800"/>
              <a:buChar char="❏"/>
            </a:pPr>
            <a:r>
              <a:rPr lang="en" sz="1800"/>
              <a:t>Design</a:t>
            </a:r>
            <a:endParaRPr sz="1800"/>
          </a:p>
          <a:p>
            <a:pPr marL="457200" lvl="0" indent="-342900" algn="l" rtl="0">
              <a:spcBef>
                <a:spcPts val="0"/>
              </a:spcBef>
              <a:spcAft>
                <a:spcPts val="0"/>
              </a:spcAft>
              <a:buSzPts val="1800"/>
              <a:buChar char="❏"/>
            </a:pPr>
            <a:r>
              <a:rPr lang="en" sz="1800"/>
              <a:t>Functionality Testing</a:t>
            </a:r>
            <a:endParaRPr sz="1800"/>
          </a:p>
          <a:p>
            <a:pPr marL="457200" lvl="0" indent="-342900" algn="l" rtl="0">
              <a:spcBef>
                <a:spcPts val="0"/>
              </a:spcBef>
              <a:spcAft>
                <a:spcPts val="0"/>
              </a:spcAft>
              <a:buSzPts val="1800"/>
              <a:buChar char="❏"/>
            </a:pPr>
            <a:r>
              <a:rPr lang="en" sz="1800"/>
              <a:t>Acceptance Testing</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9"/>
          <p:cNvSpPr txBox="1">
            <a:spLocks noGrp="1"/>
          </p:cNvSpPr>
          <p:nvPr>
            <p:ph type="title"/>
          </p:nvPr>
        </p:nvSpPr>
        <p:spPr>
          <a:xfrm>
            <a:off x="366800" y="3946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Demonstration with some of the more technical features</a:t>
            </a:r>
            <a:endParaRPr/>
          </a:p>
        </p:txBody>
      </p:sp>
      <p:sp>
        <p:nvSpPr>
          <p:cNvPr id="480" name="Google Shape;480;p29"/>
          <p:cNvSpPr txBox="1"/>
          <p:nvPr/>
        </p:nvSpPr>
        <p:spPr>
          <a:xfrm>
            <a:off x="3138175" y="2682425"/>
            <a:ext cx="5482200" cy="1758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Array Formula &amp; Concatenation</a:t>
            </a:r>
            <a:endParaRPr sz="2400">
              <a:solidFill>
                <a:srgbClr val="FFFFFF"/>
              </a:solidFill>
              <a:latin typeface="Nunito"/>
              <a:ea typeface="Nunito"/>
              <a:cs typeface="Nunito"/>
              <a:sym typeface="Nunito"/>
            </a:endParaRPr>
          </a:p>
          <a:p>
            <a:pPr marL="457200" lvl="0" indent="-381000" algn="l" rtl="0">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Vertical Lookups</a:t>
            </a:r>
            <a:endParaRPr sz="2400">
              <a:solidFill>
                <a:srgbClr val="FFFFFF"/>
              </a:solidFill>
              <a:latin typeface="Nunito"/>
              <a:ea typeface="Nunito"/>
              <a:cs typeface="Nunito"/>
              <a:sym typeface="Nunito"/>
            </a:endParaRPr>
          </a:p>
          <a:p>
            <a:pPr marL="457200" lvl="0" indent="-381000" algn="l" rtl="0">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Conditional Formatting</a:t>
            </a:r>
            <a:endParaRPr sz="2400">
              <a:solidFill>
                <a:srgbClr val="FFFFFF"/>
              </a:solidFill>
              <a:latin typeface="Nunito"/>
              <a:ea typeface="Nunito"/>
              <a:cs typeface="Nunito"/>
              <a:sym typeface="Nunito"/>
            </a:endParaRPr>
          </a:p>
          <a:p>
            <a:pPr marL="457200" lvl="0" indent="-381000" algn="l" rtl="0">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Queries</a:t>
            </a:r>
            <a:endParaRPr sz="2400">
              <a:solidFill>
                <a:srgbClr val="FFFFFF"/>
              </a:solidFill>
              <a:latin typeface="Nunito"/>
              <a:ea typeface="Nunito"/>
              <a:cs typeface="Nunito"/>
              <a:sym typeface="Nunito"/>
            </a:endParaRPr>
          </a:p>
          <a:p>
            <a:pPr marL="457200" lvl="0" indent="-381000" algn="l" rtl="0">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Exports</a:t>
            </a:r>
            <a:endParaRPr sz="2400">
              <a:solidFill>
                <a:srgbClr val="FFFFFF"/>
              </a:solidFill>
              <a:latin typeface="Nunito"/>
              <a:ea typeface="Nunito"/>
              <a:cs typeface="Nunito"/>
              <a:sym typeface="Nunito"/>
            </a:endParaRPr>
          </a:p>
          <a:p>
            <a:pPr marL="457200" lvl="0" indent="-381000" algn="l" rtl="0">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Creation of merge and email script</a:t>
            </a:r>
            <a:endParaRPr sz="2400">
              <a:solidFill>
                <a:srgbClr val="FFFFFF"/>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0"/>
          <p:cNvSpPr txBox="1">
            <a:spLocks noGrp="1"/>
          </p:cNvSpPr>
          <p:nvPr>
            <p:ph type="ctrTitle"/>
          </p:nvPr>
        </p:nvSpPr>
        <p:spPr>
          <a:xfrm>
            <a:off x="443000" y="318413"/>
            <a:ext cx="42555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Hands on with same technical features</a:t>
            </a:r>
            <a:endParaRPr/>
          </a:p>
        </p:txBody>
      </p:sp>
      <p:sp>
        <p:nvSpPr>
          <p:cNvPr id="486" name="Google Shape;486;p30"/>
          <p:cNvSpPr txBox="1"/>
          <p:nvPr/>
        </p:nvSpPr>
        <p:spPr>
          <a:xfrm>
            <a:off x="3138175" y="2682425"/>
            <a:ext cx="5482200" cy="1758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Array Formula &amp; Concatenation</a:t>
            </a:r>
            <a:endParaRPr sz="2400">
              <a:solidFill>
                <a:srgbClr val="FFFFFF"/>
              </a:solidFill>
              <a:latin typeface="Nunito"/>
              <a:ea typeface="Nunito"/>
              <a:cs typeface="Nunito"/>
              <a:sym typeface="Nunito"/>
            </a:endParaRPr>
          </a:p>
          <a:p>
            <a:pPr marL="457200" lvl="0" indent="-381000" algn="l" rtl="0">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Vertical Lookups</a:t>
            </a:r>
            <a:endParaRPr sz="2400">
              <a:solidFill>
                <a:srgbClr val="FFFFFF"/>
              </a:solidFill>
              <a:latin typeface="Nunito"/>
              <a:ea typeface="Nunito"/>
              <a:cs typeface="Nunito"/>
              <a:sym typeface="Nunito"/>
            </a:endParaRPr>
          </a:p>
          <a:p>
            <a:pPr marL="457200" lvl="0" indent="-381000" algn="l" rtl="0">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Conditional Formatting</a:t>
            </a:r>
            <a:endParaRPr sz="2400">
              <a:solidFill>
                <a:srgbClr val="FFFFFF"/>
              </a:solidFill>
              <a:latin typeface="Nunito"/>
              <a:ea typeface="Nunito"/>
              <a:cs typeface="Nunito"/>
              <a:sym typeface="Nunito"/>
            </a:endParaRPr>
          </a:p>
          <a:p>
            <a:pPr marL="457200" lvl="0" indent="-381000" algn="l" rtl="0">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Queries</a:t>
            </a:r>
            <a:endParaRPr sz="2400">
              <a:solidFill>
                <a:srgbClr val="FFFFFF"/>
              </a:solidFill>
              <a:latin typeface="Nunito"/>
              <a:ea typeface="Nunito"/>
              <a:cs typeface="Nunito"/>
              <a:sym typeface="Nunito"/>
            </a:endParaRPr>
          </a:p>
          <a:p>
            <a:pPr marL="457200" lvl="0" indent="-381000" algn="l" rtl="0">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Exports</a:t>
            </a:r>
            <a:endParaRPr sz="2400">
              <a:solidFill>
                <a:srgbClr val="FFFFFF"/>
              </a:solidFill>
              <a:latin typeface="Nunito"/>
              <a:ea typeface="Nunito"/>
              <a:cs typeface="Nunito"/>
              <a:sym typeface="Nunito"/>
            </a:endParaRPr>
          </a:p>
          <a:p>
            <a:pPr marL="457200" lvl="0" indent="-381000" algn="l" rtl="0">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Creation of merge and email script</a:t>
            </a:r>
            <a:endParaRPr sz="2400">
              <a:solidFill>
                <a:srgbClr val="FFFFFF"/>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1"/>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Question &amp; Answers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Agenda for Today</a:t>
            </a:r>
            <a:endParaRPr/>
          </a:p>
        </p:txBody>
      </p:sp>
      <p:sp>
        <p:nvSpPr>
          <p:cNvPr id="284" name="Google Shape;284;p14"/>
          <p:cNvSpPr txBox="1">
            <a:spLocks noGrp="1"/>
          </p:cNvSpPr>
          <p:nvPr>
            <p:ph type="body" idx="1"/>
          </p:nvPr>
        </p:nvSpPr>
        <p:spPr>
          <a:xfrm>
            <a:off x="1303800" y="1532650"/>
            <a:ext cx="7030500" cy="299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Demonstration as the “Users” would see it</a:t>
            </a:r>
            <a:endParaRPr sz="1800"/>
          </a:p>
          <a:p>
            <a:pPr marL="457200" lvl="0" indent="-342900" algn="l" rtl="0">
              <a:spcBef>
                <a:spcPts val="0"/>
              </a:spcBef>
              <a:spcAft>
                <a:spcPts val="0"/>
              </a:spcAft>
              <a:buSzPts val="1800"/>
              <a:buChar char="❏"/>
            </a:pPr>
            <a:r>
              <a:rPr lang="en" sz="1800"/>
              <a:t>Google Apps that we “Smashed”</a:t>
            </a:r>
            <a:endParaRPr sz="1800"/>
          </a:p>
          <a:p>
            <a:pPr marL="457200" lvl="0" indent="-342900" algn="l" rtl="0">
              <a:spcBef>
                <a:spcPts val="0"/>
              </a:spcBef>
              <a:spcAft>
                <a:spcPts val="0"/>
              </a:spcAft>
              <a:buSzPts val="1800"/>
              <a:buChar char="❏"/>
            </a:pPr>
            <a:r>
              <a:rPr lang="en" sz="1800"/>
              <a:t>The essence of Project Management</a:t>
            </a:r>
            <a:endParaRPr sz="1800"/>
          </a:p>
          <a:p>
            <a:pPr marL="457200" lvl="0" indent="-342900" algn="l" rtl="0">
              <a:spcBef>
                <a:spcPts val="0"/>
              </a:spcBef>
              <a:spcAft>
                <a:spcPts val="0"/>
              </a:spcAft>
              <a:buSzPts val="1800"/>
              <a:buChar char="❏"/>
            </a:pPr>
            <a:r>
              <a:rPr lang="en" sz="1800"/>
              <a:t>The App Smashing - Techie side (6 of the essential formulas &amp; tools)</a:t>
            </a:r>
            <a:endParaRPr sz="1800"/>
          </a:p>
          <a:p>
            <a:pPr marL="457200" lvl="0" indent="-342900" algn="l" rtl="0">
              <a:spcBef>
                <a:spcPts val="0"/>
              </a:spcBef>
              <a:spcAft>
                <a:spcPts val="0"/>
              </a:spcAft>
              <a:buSzPts val="1800"/>
              <a:buChar char="❏"/>
            </a:pPr>
            <a:r>
              <a:rPr lang="en" sz="1800"/>
              <a:t>Hands On with some of the more complicated (but powerful) functions</a:t>
            </a:r>
            <a:endParaRPr sz="1800"/>
          </a:p>
          <a:p>
            <a:pPr marL="457200" lvl="0" indent="-342900" algn="l" rtl="0">
              <a:spcBef>
                <a:spcPts val="0"/>
              </a:spcBef>
              <a:spcAft>
                <a:spcPts val="0"/>
              </a:spcAft>
              <a:buSzPts val="1800"/>
              <a:buChar char="❏"/>
            </a:pPr>
            <a:r>
              <a:rPr lang="en" sz="1800"/>
              <a:t>Questions &amp; Answers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But first …</a:t>
            </a:r>
            <a:endParaRPr dirty="0"/>
          </a:p>
          <a:p>
            <a:pPr marL="0" lvl="0" indent="0" algn="l" rtl="0">
              <a:spcBef>
                <a:spcPts val="0"/>
              </a:spcBef>
              <a:spcAft>
                <a:spcPts val="0"/>
              </a:spcAft>
              <a:buNone/>
            </a:pPr>
            <a:r>
              <a:rPr lang="en" u="sng" dirty="0">
                <a:solidFill>
                  <a:schemeClr val="hlink"/>
                </a:solidFill>
                <a:hlinkClick r:id="rId3"/>
              </a:rPr>
              <a:t>What is App Smashing</a:t>
            </a:r>
            <a:r>
              <a:rPr lang="en" dirty="0"/>
              <a:t>?</a:t>
            </a:r>
            <a:endParaRPr dirty="0"/>
          </a:p>
        </p:txBody>
      </p:sp>
      <p:sp>
        <p:nvSpPr>
          <p:cNvPr id="290" name="Google Shape;290;p15"/>
          <p:cNvSpPr txBox="1">
            <a:spLocks noGrp="1"/>
          </p:cNvSpPr>
          <p:nvPr>
            <p:ph type="body" idx="1"/>
          </p:nvPr>
        </p:nvSpPr>
        <p:spPr>
          <a:xfrm>
            <a:off x="1303800" y="1747050"/>
            <a:ext cx="7030500" cy="300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My definition of App Smashing is …..</a:t>
            </a:r>
            <a:endParaRPr sz="1800" dirty="0"/>
          </a:p>
          <a:p>
            <a:pPr marL="0" lvl="0" indent="0" algn="l" rtl="0">
              <a:spcBef>
                <a:spcPts val="1600"/>
              </a:spcBef>
              <a:spcAft>
                <a:spcPts val="0"/>
              </a:spcAft>
              <a:buNone/>
            </a:pPr>
            <a:r>
              <a:rPr lang="en" sz="1800" b="1" i="1" dirty="0"/>
              <a:t>the process of fusing multiple applications with one another to complete a final task or project.  </a:t>
            </a:r>
            <a:endParaRPr sz="1800" b="1" i="1" dirty="0"/>
          </a:p>
          <a:p>
            <a:pPr marL="0" lvl="0" indent="0" algn="l" rtl="0">
              <a:spcBef>
                <a:spcPts val="1600"/>
              </a:spcBef>
              <a:spcAft>
                <a:spcPts val="1600"/>
              </a:spcAft>
              <a:buNone/>
            </a:pPr>
            <a:r>
              <a:rPr lang="en" sz="1800" dirty="0"/>
              <a:t>If you were to search “App Smashing” in Google, you would find plenty of examples where folks have grabbed multiple application from all over the web or even desktop to perform all types of tasks.  That being said, Google Suite has a whole host of products that when smashed together can enable a plethora of functionality.  </a:t>
            </a:r>
            <a:endParaRPr sz="1800" dirty="0"/>
          </a:p>
        </p:txBody>
      </p:sp>
      <p:grpSp>
        <p:nvGrpSpPr>
          <p:cNvPr id="291" name="Google Shape;291;p15"/>
          <p:cNvGrpSpPr/>
          <p:nvPr/>
        </p:nvGrpSpPr>
        <p:grpSpPr>
          <a:xfrm>
            <a:off x="5878250" y="217143"/>
            <a:ext cx="2853368" cy="1689357"/>
            <a:chOff x="5878250" y="217143"/>
            <a:chExt cx="2853368" cy="1689357"/>
          </a:xfrm>
        </p:grpSpPr>
        <p:pic>
          <p:nvPicPr>
            <p:cNvPr id="292" name="Google Shape;292;p15"/>
            <p:cNvPicPr preferRelativeResize="0"/>
            <p:nvPr/>
          </p:nvPicPr>
          <p:blipFill>
            <a:blip r:embed="rId4">
              <a:alphaModFix/>
            </a:blip>
            <a:stretch>
              <a:fillRect/>
            </a:stretch>
          </p:blipFill>
          <p:spPr>
            <a:xfrm>
              <a:off x="6057668" y="217143"/>
              <a:ext cx="2673950" cy="1431075"/>
            </a:xfrm>
            <a:prstGeom prst="rect">
              <a:avLst/>
            </a:prstGeom>
            <a:noFill/>
            <a:ln>
              <a:noFill/>
            </a:ln>
            <a:effectLst>
              <a:outerShdw blurRad="57150" dist="19050" dir="5400000" algn="bl" rotWithShape="0">
                <a:srgbClr val="000000">
                  <a:alpha val="50000"/>
                </a:srgbClr>
              </a:outerShdw>
            </a:effectLst>
          </p:spPr>
        </p:pic>
        <p:sp>
          <p:nvSpPr>
            <p:cNvPr id="293" name="Google Shape;293;p15"/>
            <p:cNvSpPr/>
            <p:nvPr/>
          </p:nvSpPr>
          <p:spPr>
            <a:xfrm>
              <a:off x="5878250" y="1362000"/>
              <a:ext cx="2580000" cy="544500"/>
            </a:xfrm>
            <a:prstGeom prst="rightArrow">
              <a:avLst>
                <a:gd name="adj1" fmla="val 50000"/>
                <a:gd name="adj2" fmla="val 50000"/>
              </a:avLst>
            </a:prstGeom>
            <a:solidFill>
              <a:schemeClr val="lt2"/>
            </a:solidFill>
            <a:ln w="19050"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u="sng" dirty="0">
                  <a:solidFill>
                    <a:schemeClr val="hlink"/>
                  </a:solidFill>
                  <a:hlinkClick r:id="rId5"/>
                </a:rPr>
                <a:t>Launch Demonstrations</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Demonstrations</a:t>
            </a:r>
            <a:r>
              <a:rPr lang="en"/>
              <a:t>: Point of View from Various Stakeholder groups</a:t>
            </a:r>
            <a:endParaRPr/>
          </a:p>
        </p:txBody>
      </p:sp>
      <p:grpSp>
        <p:nvGrpSpPr>
          <p:cNvPr id="299" name="Google Shape;299;p16"/>
          <p:cNvGrpSpPr/>
          <p:nvPr/>
        </p:nvGrpSpPr>
        <p:grpSpPr>
          <a:xfrm>
            <a:off x="1816788" y="1788411"/>
            <a:ext cx="5302874" cy="3292655"/>
            <a:chOff x="1511988" y="1636011"/>
            <a:chExt cx="5302874" cy="3292655"/>
          </a:xfrm>
        </p:grpSpPr>
        <p:pic>
          <p:nvPicPr>
            <p:cNvPr id="300" name="Google Shape;300;p16"/>
            <p:cNvPicPr preferRelativeResize="0"/>
            <p:nvPr/>
          </p:nvPicPr>
          <p:blipFill rotWithShape="1">
            <a:blip r:embed="rId3">
              <a:alphaModFix/>
            </a:blip>
            <a:srcRect r="47061"/>
            <a:stretch/>
          </p:blipFill>
          <p:spPr>
            <a:xfrm>
              <a:off x="1511988" y="1636011"/>
              <a:ext cx="2343150" cy="1310656"/>
            </a:xfrm>
            <a:prstGeom prst="rect">
              <a:avLst/>
            </a:prstGeom>
            <a:noFill/>
            <a:ln>
              <a:noFill/>
            </a:ln>
          </p:spPr>
        </p:pic>
        <p:pic>
          <p:nvPicPr>
            <p:cNvPr id="301" name="Google Shape;301;p16"/>
            <p:cNvPicPr preferRelativeResize="0"/>
            <p:nvPr/>
          </p:nvPicPr>
          <p:blipFill>
            <a:blip r:embed="rId4">
              <a:alphaModFix/>
            </a:blip>
            <a:stretch>
              <a:fillRect/>
            </a:stretch>
          </p:blipFill>
          <p:spPr>
            <a:xfrm>
              <a:off x="4699648" y="1636014"/>
              <a:ext cx="2022427" cy="1310650"/>
            </a:xfrm>
            <a:prstGeom prst="rect">
              <a:avLst/>
            </a:prstGeom>
            <a:noFill/>
            <a:ln>
              <a:noFill/>
            </a:ln>
          </p:spPr>
        </p:pic>
        <p:pic>
          <p:nvPicPr>
            <p:cNvPr id="302" name="Google Shape;302;p16"/>
            <p:cNvPicPr preferRelativeResize="0"/>
            <p:nvPr/>
          </p:nvPicPr>
          <p:blipFill>
            <a:blip r:embed="rId5">
              <a:alphaModFix/>
            </a:blip>
            <a:stretch>
              <a:fillRect/>
            </a:stretch>
          </p:blipFill>
          <p:spPr>
            <a:xfrm>
              <a:off x="4606862" y="3304506"/>
              <a:ext cx="2208000" cy="1562966"/>
            </a:xfrm>
            <a:prstGeom prst="rect">
              <a:avLst/>
            </a:prstGeom>
            <a:noFill/>
            <a:ln>
              <a:noFill/>
            </a:ln>
          </p:spPr>
        </p:pic>
        <p:pic>
          <p:nvPicPr>
            <p:cNvPr id="303" name="Google Shape;303;p16"/>
            <p:cNvPicPr preferRelativeResize="0"/>
            <p:nvPr/>
          </p:nvPicPr>
          <p:blipFill>
            <a:blip r:embed="rId6">
              <a:alphaModFix/>
            </a:blip>
            <a:stretch>
              <a:fillRect/>
            </a:stretch>
          </p:blipFill>
          <p:spPr>
            <a:xfrm>
              <a:off x="1672350" y="3243313"/>
              <a:ext cx="2022425" cy="1685354"/>
            </a:xfrm>
            <a:prstGeom prst="rect">
              <a:avLst/>
            </a:prstGeom>
            <a:noFill/>
            <a:ln>
              <a:noFill/>
            </a:ln>
          </p:spPr>
        </p:pic>
      </p:grpSp>
      <p:sp>
        <p:nvSpPr>
          <p:cNvPr id="304" name="Google Shape;304;p16"/>
          <p:cNvSpPr txBox="1"/>
          <p:nvPr/>
        </p:nvSpPr>
        <p:spPr>
          <a:xfrm>
            <a:off x="1993600" y="1546500"/>
            <a:ext cx="2094600" cy="3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Trebuchet MS"/>
                <a:ea typeface="Trebuchet MS"/>
                <a:cs typeface="Trebuchet MS"/>
                <a:sym typeface="Trebuchet MS"/>
              </a:rPr>
              <a:t>END USER</a:t>
            </a:r>
            <a:endParaRPr sz="1800" b="1">
              <a:latin typeface="Trebuchet MS"/>
              <a:ea typeface="Trebuchet MS"/>
              <a:cs typeface="Trebuchet MS"/>
              <a:sym typeface="Trebuchet MS"/>
            </a:endParaRPr>
          </a:p>
        </p:txBody>
      </p:sp>
      <p:sp>
        <p:nvSpPr>
          <p:cNvPr id="305" name="Google Shape;305;p16"/>
          <p:cNvSpPr txBox="1"/>
          <p:nvPr/>
        </p:nvSpPr>
        <p:spPr>
          <a:xfrm>
            <a:off x="4660600" y="1546500"/>
            <a:ext cx="2718900" cy="3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Trebuchet MS"/>
                <a:ea typeface="Trebuchet MS"/>
                <a:cs typeface="Trebuchet MS"/>
                <a:sym typeface="Trebuchet MS"/>
              </a:rPr>
              <a:t>MANAGER/SUPERVISOR</a:t>
            </a:r>
            <a:endParaRPr sz="1800" b="1">
              <a:latin typeface="Trebuchet MS"/>
              <a:ea typeface="Trebuchet MS"/>
              <a:cs typeface="Trebuchet MS"/>
              <a:sym typeface="Trebuchet MS"/>
            </a:endParaRPr>
          </a:p>
        </p:txBody>
      </p:sp>
      <p:sp>
        <p:nvSpPr>
          <p:cNvPr id="306" name="Google Shape;306;p16"/>
          <p:cNvSpPr txBox="1"/>
          <p:nvPr/>
        </p:nvSpPr>
        <p:spPr>
          <a:xfrm>
            <a:off x="4965400" y="3527700"/>
            <a:ext cx="2094600" cy="3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Trebuchet MS"/>
                <a:ea typeface="Trebuchet MS"/>
                <a:cs typeface="Trebuchet MS"/>
                <a:sym typeface="Trebuchet MS"/>
              </a:rPr>
              <a:t>CENTRAL OFFICE</a:t>
            </a:r>
            <a:endParaRPr sz="1800" b="1">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The End User</a:t>
            </a:r>
            <a:r>
              <a:rPr lang="en"/>
              <a:t>: All employees who need to submit a leave request</a:t>
            </a:r>
            <a:endParaRPr/>
          </a:p>
        </p:txBody>
      </p:sp>
      <p:sp>
        <p:nvSpPr>
          <p:cNvPr id="312" name="Google Shape;312;p17"/>
          <p:cNvSpPr txBox="1">
            <a:spLocks noGrp="1"/>
          </p:cNvSpPr>
          <p:nvPr>
            <p:ph type="body" idx="1"/>
          </p:nvPr>
        </p:nvSpPr>
        <p:spPr>
          <a:xfrm>
            <a:off x="919587" y="1990050"/>
            <a:ext cx="3430500" cy="254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solidFill>
                  <a:srgbClr val="616161"/>
                </a:solidFill>
                <a:latin typeface="Proxima Nova"/>
                <a:ea typeface="Proxima Nova"/>
                <a:cs typeface="Proxima Nova"/>
                <a:sym typeface="Proxima Nova"/>
              </a:rPr>
              <a:t>Submitting A Leave Request</a:t>
            </a:r>
            <a:endParaRPr sz="1400"/>
          </a:p>
        </p:txBody>
      </p:sp>
      <p:sp>
        <p:nvSpPr>
          <p:cNvPr id="313" name="Google Shape;313;p17"/>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t>Correcting A Leave Request</a:t>
            </a:r>
            <a:endParaRPr sz="1400"/>
          </a:p>
        </p:txBody>
      </p:sp>
      <p:pic>
        <p:nvPicPr>
          <p:cNvPr id="314" name="Google Shape;314;p17">
            <a:hlinkClick r:id="rId3"/>
          </p:cNvPr>
          <p:cNvPicPr preferRelativeResize="0"/>
          <p:nvPr/>
        </p:nvPicPr>
        <p:blipFill>
          <a:blip r:embed="rId4">
            <a:alphaModFix/>
          </a:blip>
          <a:stretch>
            <a:fillRect/>
          </a:stretch>
        </p:blipFill>
        <p:spPr>
          <a:xfrm>
            <a:off x="914400" y="2641829"/>
            <a:ext cx="3429001" cy="1843525"/>
          </a:xfrm>
          <a:prstGeom prst="rect">
            <a:avLst/>
          </a:prstGeom>
          <a:noFill/>
          <a:ln w="9525" cap="flat" cmpd="sng">
            <a:solidFill>
              <a:schemeClr val="dk2"/>
            </a:solidFill>
            <a:prstDash val="solid"/>
            <a:round/>
            <a:headEnd type="none" w="sm" len="sm"/>
            <a:tailEnd type="none" w="sm" len="sm"/>
          </a:ln>
        </p:spPr>
      </p:pic>
      <p:pic>
        <p:nvPicPr>
          <p:cNvPr id="315" name="Google Shape;315;p17">
            <a:hlinkClick r:id="rId5"/>
          </p:cNvPr>
          <p:cNvPicPr preferRelativeResize="0"/>
          <p:nvPr/>
        </p:nvPicPr>
        <p:blipFill>
          <a:blip r:embed="rId6">
            <a:alphaModFix/>
          </a:blip>
          <a:stretch>
            <a:fillRect/>
          </a:stretch>
        </p:blipFill>
        <p:spPr>
          <a:xfrm>
            <a:off x="4828831" y="2641825"/>
            <a:ext cx="3745543" cy="18435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The Manager/Supervisor</a:t>
            </a:r>
            <a:r>
              <a:rPr lang="en"/>
              <a:t>: All individuals who approve leave requests</a:t>
            </a:r>
            <a:endParaRPr/>
          </a:p>
        </p:txBody>
      </p:sp>
      <p:sp>
        <p:nvSpPr>
          <p:cNvPr id="321" name="Google Shape;321;p18"/>
          <p:cNvSpPr txBox="1">
            <a:spLocks noGrp="1"/>
          </p:cNvSpPr>
          <p:nvPr>
            <p:ph type="body" idx="1"/>
          </p:nvPr>
        </p:nvSpPr>
        <p:spPr>
          <a:xfrm>
            <a:off x="1227600" y="1990050"/>
            <a:ext cx="3430500" cy="254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Approving / Rejecting a Leave Request</a:t>
            </a:r>
            <a:endParaRPr sz="1400"/>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322" name="Google Shape;322;p18"/>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t>The Managerial Tool - Research / Analysis / Task List</a:t>
            </a:r>
            <a:endParaRPr sz="1400"/>
          </a:p>
        </p:txBody>
      </p:sp>
      <p:pic>
        <p:nvPicPr>
          <p:cNvPr id="323" name="Google Shape;323;p18">
            <a:hlinkClick r:id="rId3"/>
          </p:cNvPr>
          <p:cNvPicPr preferRelativeResize="0"/>
          <p:nvPr/>
        </p:nvPicPr>
        <p:blipFill>
          <a:blip r:embed="rId4">
            <a:alphaModFix/>
          </a:blip>
          <a:stretch>
            <a:fillRect/>
          </a:stretch>
        </p:blipFill>
        <p:spPr>
          <a:xfrm>
            <a:off x="1202200" y="2733598"/>
            <a:ext cx="3429001" cy="1547683"/>
          </a:xfrm>
          <a:prstGeom prst="rect">
            <a:avLst/>
          </a:prstGeom>
          <a:noFill/>
          <a:ln w="9525" cap="flat" cmpd="sng">
            <a:solidFill>
              <a:schemeClr val="dk2"/>
            </a:solidFill>
            <a:prstDash val="solid"/>
            <a:round/>
            <a:headEnd type="none" w="sm" len="sm"/>
            <a:tailEnd type="none" w="sm" len="sm"/>
          </a:ln>
        </p:spPr>
      </p:pic>
      <p:pic>
        <p:nvPicPr>
          <p:cNvPr id="324" name="Google Shape;324;p18">
            <a:hlinkClick r:id="rId5"/>
          </p:cNvPr>
          <p:cNvPicPr preferRelativeResize="0"/>
          <p:nvPr/>
        </p:nvPicPr>
        <p:blipFill>
          <a:blip r:embed="rId6">
            <a:alphaModFix/>
          </a:blip>
          <a:stretch>
            <a:fillRect/>
          </a:stretch>
        </p:blipFill>
        <p:spPr>
          <a:xfrm>
            <a:off x="4904400" y="2701157"/>
            <a:ext cx="3429000" cy="161255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The Timekeeper: </a:t>
            </a:r>
            <a:r>
              <a:rPr lang="en">
                <a:solidFill>
                  <a:srgbClr val="000000"/>
                </a:solidFill>
              </a:rPr>
              <a:t>All individuals who have a roll in processing time and attendance</a:t>
            </a:r>
            <a:endParaRPr>
              <a:solidFill>
                <a:srgbClr val="000000"/>
              </a:solidFill>
            </a:endParaRPr>
          </a:p>
        </p:txBody>
      </p:sp>
      <p:sp>
        <p:nvSpPr>
          <p:cNvPr id="330" name="Google Shape;330;p19"/>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u="sng">
                <a:solidFill>
                  <a:schemeClr val="hlink"/>
                </a:solidFill>
                <a:hlinkClick r:id="rId3"/>
              </a:rPr>
              <a:t>Follow Up Tool(s)</a:t>
            </a:r>
            <a:endParaRPr sz="1400"/>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331" name="Google Shape;331;p19"/>
          <p:cNvSpPr txBox="1">
            <a:spLocks noGrp="1"/>
          </p:cNvSpPr>
          <p:nvPr>
            <p:ph type="body" idx="2"/>
          </p:nvPr>
        </p:nvSpPr>
        <p:spPr>
          <a:xfrm>
            <a:off x="4903650" y="1990050"/>
            <a:ext cx="3430500" cy="483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u="sng">
                <a:solidFill>
                  <a:schemeClr val="hlink"/>
                </a:solidFill>
                <a:hlinkClick r:id="rId4"/>
              </a:rPr>
              <a:t>The Reporting / Upload Tool</a:t>
            </a:r>
            <a:endParaRPr sz="1400"/>
          </a:p>
        </p:txBody>
      </p:sp>
      <p:pic>
        <p:nvPicPr>
          <p:cNvPr id="332" name="Google Shape;332;p19"/>
          <p:cNvPicPr preferRelativeResize="0"/>
          <p:nvPr/>
        </p:nvPicPr>
        <p:blipFill>
          <a:blip r:embed="rId5">
            <a:alphaModFix/>
          </a:blip>
          <a:stretch>
            <a:fillRect/>
          </a:stretch>
        </p:blipFill>
        <p:spPr>
          <a:xfrm>
            <a:off x="2946150" y="2454570"/>
            <a:ext cx="3429000" cy="1612556"/>
          </a:xfrm>
          <a:prstGeom prst="rect">
            <a:avLst/>
          </a:prstGeom>
          <a:noFill/>
          <a:ln w="9525" cap="flat" cmpd="sng">
            <a:solidFill>
              <a:schemeClr val="dk2"/>
            </a:solidFill>
            <a:prstDash val="solid"/>
            <a:round/>
            <a:headEnd type="none" w="sm" len="sm"/>
            <a:tailEnd type="none" w="sm" len="sm"/>
          </a:ln>
        </p:spPr>
      </p:pic>
      <p:sp>
        <p:nvSpPr>
          <p:cNvPr id="333" name="Google Shape;333;p19"/>
          <p:cNvSpPr txBox="1"/>
          <p:nvPr/>
        </p:nvSpPr>
        <p:spPr>
          <a:xfrm>
            <a:off x="1896275" y="4226350"/>
            <a:ext cx="5465700" cy="48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i="1">
                <a:latin typeface="Nunito"/>
                <a:ea typeface="Nunito"/>
                <a:cs typeface="Nunito"/>
                <a:sym typeface="Nunito"/>
              </a:rPr>
              <a:t>ONE TOOL, MANY USES</a:t>
            </a:r>
            <a:endParaRPr sz="1800" b="1" i="1">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Central Office: </a:t>
            </a:r>
            <a:r>
              <a:rPr lang="en">
                <a:solidFill>
                  <a:srgbClr val="000000"/>
                </a:solidFill>
              </a:rPr>
              <a:t>All individuals who would benefit from access to macro level data</a:t>
            </a:r>
            <a:endParaRPr>
              <a:solidFill>
                <a:srgbClr val="000000"/>
              </a:solidFill>
            </a:endParaRPr>
          </a:p>
        </p:txBody>
      </p:sp>
      <p:sp>
        <p:nvSpPr>
          <p:cNvPr id="339" name="Google Shape;339;p20"/>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Payroll Department</a:t>
            </a:r>
            <a:endParaRPr/>
          </a:p>
          <a:p>
            <a:pPr marL="0" lvl="0" indent="0" algn="l" rtl="0">
              <a:spcBef>
                <a:spcPts val="1600"/>
              </a:spcBef>
              <a:spcAft>
                <a:spcPts val="1600"/>
              </a:spcAft>
              <a:buNone/>
            </a:pPr>
            <a:endParaRPr/>
          </a:p>
        </p:txBody>
      </p:sp>
      <p:sp>
        <p:nvSpPr>
          <p:cNvPr id="340" name="Google Shape;340;p20"/>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u="sng">
                <a:solidFill>
                  <a:schemeClr val="hlink"/>
                </a:solidFill>
                <a:hlinkClick r:id="rId3"/>
              </a:rPr>
              <a:t>Executive Decision Makers</a:t>
            </a:r>
            <a:endParaRPr sz="1400"/>
          </a:p>
        </p:txBody>
      </p:sp>
      <p:pic>
        <p:nvPicPr>
          <p:cNvPr id="341" name="Google Shape;341;p20"/>
          <p:cNvPicPr preferRelativeResize="0"/>
          <p:nvPr/>
        </p:nvPicPr>
        <p:blipFill>
          <a:blip r:embed="rId4">
            <a:alphaModFix/>
          </a:blip>
          <a:stretch>
            <a:fillRect/>
          </a:stretch>
        </p:blipFill>
        <p:spPr>
          <a:xfrm>
            <a:off x="2452676" y="2571748"/>
            <a:ext cx="4571999" cy="20398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1"/>
          <p:cNvSpPr txBox="1"/>
          <p:nvPr/>
        </p:nvSpPr>
        <p:spPr>
          <a:xfrm>
            <a:off x="5154325" y="1978875"/>
            <a:ext cx="3348600" cy="254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Nunito"/>
                <a:ea typeface="Nunito"/>
                <a:cs typeface="Nunito"/>
                <a:sym typeface="Nunito"/>
              </a:rPr>
              <a:t>Google Drive</a:t>
            </a:r>
            <a:endParaRPr sz="1800" b="1">
              <a:latin typeface="Nunito"/>
              <a:ea typeface="Nunito"/>
              <a:cs typeface="Nunito"/>
              <a:sym typeface="Nunito"/>
            </a:endParaRPr>
          </a:p>
          <a:p>
            <a:pPr marL="0" lvl="0" indent="0" algn="ctr" rtl="0">
              <a:spcBef>
                <a:spcPts val="0"/>
              </a:spcBef>
              <a:spcAft>
                <a:spcPts val="0"/>
              </a:spcAft>
              <a:buNone/>
            </a:pPr>
            <a:r>
              <a:rPr lang="en" sz="1800" b="1">
                <a:latin typeface="Nunito"/>
                <a:ea typeface="Nunito"/>
                <a:cs typeface="Nunito"/>
                <a:sym typeface="Nunito"/>
              </a:rPr>
              <a:t>Google Forms</a:t>
            </a:r>
            <a:endParaRPr sz="1800" b="1">
              <a:latin typeface="Nunito"/>
              <a:ea typeface="Nunito"/>
              <a:cs typeface="Nunito"/>
              <a:sym typeface="Nunito"/>
            </a:endParaRPr>
          </a:p>
          <a:p>
            <a:pPr marL="0" lvl="0" indent="0" algn="ctr" rtl="0">
              <a:spcBef>
                <a:spcPts val="0"/>
              </a:spcBef>
              <a:spcAft>
                <a:spcPts val="0"/>
              </a:spcAft>
              <a:buNone/>
            </a:pPr>
            <a:r>
              <a:rPr lang="en" sz="1800" b="1">
                <a:latin typeface="Nunito"/>
                <a:ea typeface="Nunito"/>
                <a:cs typeface="Nunito"/>
                <a:sym typeface="Nunito"/>
              </a:rPr>
              <a:t>Google Sheets</a:t>
            </a:r>
            <a:endParaRPr sz="1800" b="1">
              <a:latin typeface="Nunito"/>
              <a:ea typeface="Nunito"/>
              <a:cs typeface="Nunito"/>
              <a:sym typeface="Nunito"/>
            </a:endParaRPr>
          </a:p>
          <a:p>
            <a:pPr marL="0" lvl="0" indent="0" algn="ctr" rtl="0">
              <a:spcBef>
                <a:spcPts val="0"/>
              </a:spcBef>
              <a:spcAft>
                <a:spcPts val="0"/>
              </a:spcAft>
              <a:buNone/>
            </a:pPr>
            <a:r>
              <a:rPr lang="en" sz="1800" b="1">
                <a:latin typeface="Nunito"/>
                <a:ea typeface="Nunito"/>
                <a:cs typeface="Nunito"/>
                <a:sym typeface="Nunito"/>
              </a:rPr>
              <a:t>Google Add-Ons (Autocrat)</a:t>
            </a:r>
            <a:endParaRPr sz="1800" b="1">
              <a:latin typeface="Nunito"/>
              <a:ea typeface="Nunito"/>
              <a:cs typeface="Nunito"/>
              <a:sym typeface="Nunito"/>
            </a:endParaRPr>
          </a:p>
          <a:p>
            <a:pPr marL="0" lvl="0" indent="0" algn="ctr" rtl="0">
              <a:spcBef>
                <a:spcPts val="0"/>
              </a:spcBef>
              <a:spcAft>
                <a:spcPts val="0"/>
              </a:spcAft>
              <a:buNone/>
            </a:pPr>
            <a:r>
              <a:rPr lang="en" sz="1800" b="1">
                <a:latin typeface="Nunito"/>
                <a:ea typeface="Nunito"/>
                <a:cs typeface="Nunito"/>
                <a:sym typeface="Nunito"/>
              </a:rPr>
              <a:t>Google Docs</a:t>
            </a:r>
            <a:endParaRPr sz="1800" b="1">
              <a:latin typeface="Nunito"/>
              <a:ea typeface="Nunito"/>
              <a:cs typeface="Nunito"/>
              <a:sym typeface="Nunito"/>
            </a:endParaRPr>
          </a:p>
          <a:p>
            <a:pPr marL="0" lvl="0" indent="0" algn="ctr" rtl="0">
              <a:spcBef>
                <a:spcPts val="0"/>
              </a:spcBef>
              <a:spcAft>
                <a:spcPts val="0"/>
              </a:spcAft>
              <a:buNone/>
            </a:pPr>
            <a:r>
              <a:rPr lang="en" sz="1800" b="1">
                <a:latin typeface="Nunito"/>
                <a:ea typeface="Nunito"/>
                <a:cs typeface="Nunito"/>
                <a:sym typeface="Nunito"/>
              </a:rPr>
              <a:t>Google Sites</a:t>
            </a:r>
            <a:endParaRPr sz="1800" b="1">
              <a:latin typeface="Nunito"/>
              <a:ea typeface="Nunito"/>
              <a:cs typeface="Nunito"/>
              <a:sym typeface="Nunito"/>
            </a:endParaRPr>
          </a:p>
          <a:p>
            <a:pPr marL="0" lvl="0" indent="0" algn="ctr" rtl="0">
              <a:spcBef>
                <a:spcPts val="0"/>
              </a:spcBef>
              <a:spcAft>
                <a:spcPts val="0"/>
              </a:spcAft>
              <a:buNone/>
            </a:pPr>
            <a:endParaRPr sz="1800" b="1">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
        <p:nvSpPr>
          <p:cNvPr id="347" name="Google Shape;347;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Google Apps that we “Smashed”</a:t>
            </a:r>
            <a:endParaRPr/>
          </a:p>
        </p:txBody>
      </p:sp>
      <p:grpSp>
        <p:nvGrpSpPr>
          <p:cNvPr id="348" name="Google Shape;348;p21"/>
          <p:cNvGrpSpPr/>
          <p:nvPr/>
        </p:nvGrpSpPr>
        <p:grpSpPr>
          <a:xfrm>
            <a:off x="1936435" y="2101787"/>
            <a:ext cx="2165248" cy="2318132"/>
            <a:chOff x="25546" y="-79628"/>
            <a:chExt cx="2968940" cy="2766267"/>
          </a:xfrm>
        </p:grpSpPr>
        <p:sp>
          <p:nvSpPr>
            <p:cNvPr id="349" name="Google Shape;349;p21"/>
            <p:cNvSpPr/>
            <p:nvPr/>
          </p:nvSpPr>
          <p:spPr>
            <a:xfrm rot="6648768">
              <a:off x="147302" y="984434"/>
              <a:ext cx="2570109" cy="730449"/>
            </a:xfrm>
            <a:prstGeom prst="ellipse">
              <a:avLst/>
            </a:prstGeom>
            <a:noFill/>
            <a:ln w="76200" cap="flat" cmpd="sng">
              <a:solidFill>
                <a:srgbClr val="D50F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rot="3058164">
              <a:off x="147287" y="908303"/>
              <a:ext cx="2570127" cy="730299"/>
            </a:xfrm>
            <a:prstGeom prst="ellipse">
              <a:avLst/>
            </a:prstGeom>
            <a:noFill/>
            <a:ln w="76200" cap="flat" cmpd="sng">
              <a:solidFill>
                <a:srgbClr val="0099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1" name="Google Shape;351;p21" descr="Other resolutions: 277 × 240"/>
            <p:cNvPicPr preferRelativeResize="0"/>
            <p:nvPr/>
          </p:nvPicPr>
          <p:blipFill>
            <a:blip r:embed="rId3">
              <a:alphaModFix/>
            </a:blip>
            <a:stretch>
              <a:fillRect/>
            </a:stretch>
          </p:blipFill>
          <p:spPr>
            <a:xfrm>
              <a:off x="1174255" y="1002357"/>
              <a:ext cx="574949" cy="497816"/>
            </a:xfrm>
            <a:prstGeom prst="rect">
              <a:avLst/>
            </a:prstGeom>
            <a:noFill/>
            <a:ln>
              <a:noFill/>
            </a:ln>
          </p:spPr>
        </p:pic>
        <p:sp>
          <p:nvSpPr>
            <p:cNvPr id="352" name="Google Shape;352;p21"/>
            <p:cNvSpPr/>
            <p:nvPr/>
          </p:nvSpPr>
          <p:spPr>
            <a:xfrm>
              <a:off x="225600" y="882475"/>
              <a:ext cx="2570100" cy="730500"/>
            </a:xfrm>
            <a:prstGeom prst="ellipse">
              <a:avLst/>
            </a:prstGeom>
            <a:noFill/>
            <a:ln w="76200" cap="flat" cmpd="sng">
              <a:solidFill>
                <a:srgbClr val="3369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3" name="Google Shape;353;p21"/>
            <p:cNvPicPr preferRelativeResize="0"/>
            <p:nvPr/>
          </p:nvPicPr>
          <p:blipFill>
            <a:blip r:embed="rId4">
              <a:alphaModFix/>
            </a:blip>
            <a:stretch>
              <a:fillRect/>
            </a:stretch>
          </p:blipFill>
          <p:spPr>
            <a:xfrm rot="-1245673">
              <a:off x="2019900" y="1989499"/>
              <a:ext cx="364950" cy="364950"/>
            </a:xfrm>
            <a:prstGeom prst="rect">
              <a:avLst/>
            </a:prstGeom>
            <a:noFill/>
            <a:ln>
              <a:noFill/>
            </a:ln>
          </p:spPr>
        </p:pic>
        <p:pic>
          <p:nvPicPr>
            <p:cNvPr id="354" name="Google Shape;354;p21"/>
            <p:cNvPicPr preferRelativeResize="0"/>
            <p:nvPr/>
          </p:nvPicPr>
          <p:blipFill>
            <a:blip r:embed="rId5">
              <a:alphaModFix/>
            </a:blip>
            <a:stretch>
              <a:fillRect/>
            </a:stretch>
          </p:blipFill>
          <p:spPr>
            <a:xfrm rot="-1385722">
              <a:off x="1690925" y="-22675"/>
              <a:ext cx="364950" cy="364950"/>
            </a:xfrm>
            <a:prstGeom prst="rect">
              <a:avLst/>
            </a:prstGeom>
            <a:noFill/>
            <a:ln>
              <a:noFill/>
            </a:ln>
          </p:spPr>
        </p:pic>
        <p:pic>
          <p:nvPicPr>
            <p:cNvPr id="355" name="Google Shape;355;p21"/>
            <p:cNvPicPr preferRelativeResize="0"/>
            <p:nvPr/>
          </p:nvPicPr>
          <p:blipFill>
            <a:blip r:embed="rId6">
              <a:alphaModFix/>
            </a:blip>
            <a:stretch>
              <a:fillRect/>
            </a:stretch>
          </p:blipFill>
          <p:spPr>
            <a:xfrm rot="-895864">
              <a:off x="2521394" y="1092050"/>
              <a:ext cx="425462" cy="425475"/>
            </a:xfrm>
            <a:prstGeom prst="rect">
              <a:avLst/>
            </a:prstGeom>
            <a:noFill/>
            <a:ln>
              <a:noFill/>
            </a:ln>
          </p:spPr>
        </p:pic>
        <p:pic>
          <p:nvPicPr>
            <p:cNvPr id="356" name="Google Shape;356;p21"/>
            <p:cNvPicPr preferRelativeResize="0"/>
            <p:nvPr/>
          </p:nvPicPr>
          <p:blipFill>
            <a:blip r:embed="rId7">
              <a:alphaModFix/>
            </a:blip>
            <a:stretch>
              <a:fillRect/>
            </a:stretch>
          </p:blipFill>
          <p:spPr>
            <a:xfrm rot="-1652611">
              <a:off x="454200" y="37412"/>
              <a:ext cx="364950" cy="364950"/>
            </a:xfrm>
            <a:prstGeom prst="rect">
              <a:avLst/>
            </a:prstGeom>
            <a:noFill/>
            <a:ln>
              <a:noFill/>
            </a:ln>
          </p:spPr>
        </p:pic>
        <p:pic>
          <p:nvPicPr>
            <p:cNvPr id="357" name="Google Shape;357;p21"/>
            <p:cNvPicPr preferRelativeResize="0"/>
            <p:nvPr/>
          </p:nvPicPr>
          <p:blipFill>
            <a:blip r:embed="rId8">
              <a:alphaModFix/>
            </a:blip>
            <a:stretch>
              <a:fillRect/>
            </a:stretch>
          </p:blipFill>
          <p:spPr>
            <a:xfrm rot="-972176">
              <a:off x="708800" y="2294275"/>
              <a:ext cx="364950" cy="348364"/>
            </a:xfrm>
            <a:prstGeom prst="rect">
              <a:avLst/>
            </a:prstGeom>
            <a:noFill/>
            <a:ln>
              <a:noFill/>
            </a:ln>
          </p:spPr>
        </p:pic>
        <p:pic>
          <p:nvPicPr>
            <p:cNvPr id="358" name="Google Shape;358;p21"/>
            <p:cNvPicPr preferRelativeResize="0"/>
            <p:nvPr/>
          </p:nvPicPr>
          <p:blipFill>
            <a:blip r:embed="rId9">
              <a:alphaModFix/>
            </a:blip>
            <a:stretch>
              <a:fillRect/>
            </a:stretch>
          </p:blipFill>
          <p:spPr>
            <a:xfrm rot="-1015637">
              <a:off x="76200" y="981369"/>
              <a:ext cx="425450" cy="411257"/>
            </a:xfrm>
            <a:prstGeom prst="rect">
              <a:avLst/>
            </a:prstGeom>
            <a:noFill/>
            <a:ln>
              <a:noFill/>
            </a:ln>
          </p:spPr>
        </p:pic>
      </p:gr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1783</Words>
  <Application>Microsoft Macintosh PowerPoint</Application>
  <PresentationFormat>On-screen Show (16:9)</PresentationFormat>
  <Paragraphs>145</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Trebuchet MS</vt:lpstr>
      <vt:lpstr>Maven Pro</vt:lpstr>
      <vt:lpstr>Proxima Nova</vt:lpstr>
      <vt:lpstr>Arial</vt:lpstr>
      <vt:lpstr>Nunito</vt:lpstr>
      <vt:lpstr>Momentum</vt:lpstr>
      <vt:lpstr>Promoting Paperless Processes</vt:lpstr>
      <vt:lpstr>Our Agenda for Today</vt:lpstr>
      <vt:lpstr>But first … What is App Smashing?</vt:lpstr>
      <vt:lpstr>Demonstrations: Point of View from Various Stakeholder groups</vt:lpstr>
      <vt:lpstr>The End User: All employees who need to submit a leave request</vt:lpstr>
      <vt:lpstr>The Manager/Supervisor: All individuals who approve leave requests</vt:lpstr>
      <vt:lpstr>The Timekeeper: All individuals who have a roll in processing time and attendance</vt:lpstr>
      <vt:lpstr>Central Office: All individuals who would benefit from access to macro level data</vt:lpstr>
      <vt:lpstr>Google Apps that we “Smashed”</vt:lpstr>
      <vt:lpstr>Google Apps that we “Smashed”</vt:lpstr>
      <vt:lpstr>Google Apps that we “Smashed”</vt:lpstr>
      <vt:lpstr>Google Apps that we “Smashed”</vt:lpstr>
      <vt:lpstr>Google Apps that we “Smashed”</vt:lpstr>
      <vt:lpstr>Google Apps that we “Smashed”</vt:lpstr>
      <vt:lpstr>Google Apps that we “Smashed”</vt:lpstr>
      <vt:lpstr>The essence of Project Management</vt:lpstr>
      <vt:lpstr>Demonstration with some of the more technical features</vt:lpstr>
      <vt:lpstr>Hands on with same technical features</vt:lpstr>
      <vt:lpstr>Question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Paperless Processes</dc:title>
  <cp:lastModifiedBy>Terry, Robert J</cp:lastModifiedBy>
  <cp:revision>1</cp:revision>
  <dcterms:modified xsi:type="dcterms:W3CDTF">2019-04-15T16:09:59Z</dcterms:modified>
</cp:coreProperties>
</file>