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Libre Franklin"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FhM4NBKrwI0utfy0zHNQ6jm/p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276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7a6c545508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7a6c54550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What is the Foundation Program</a:t>
            </a:r>
            <a:endParaRPr/>
          </a:p>
          <a:p>
            <a:pPr marL="628650" lvl="1" indent="-171450" algn="l" rtl="0">
              <a:spcBef>
                <a:spcPts val="0"/>
              </a:spcBef>
              <a:spcAft>
                <a:spcPts val="0"/>
              </a:spcAft>
              <a:buClr>
                <a:schemeClr val="dk1"/>
              </a:buClr>
              <a:buSzPts val="1200"/>
              <a:buFont typeface="Arial"/>
              <a:buChar char="•"/>
            </a:pPr>
            <a:r>
              <a:rPr lang="en-US"/>
              <a:t>What</a:t>
            </a:r>
            <a:endParaRPr/>
          </a:p>
          <a:p>
            <a:pPr marL="628650" lvl="1" indent="-171450" algn="l" rtl="0">
              <a:spcBef>
                <a:spcPts val="0"/>
              </a:spcBef>
              <a:spcAft>
                <a:spcPts val="0"/>
              </a:spcAft>
              <a:buClr>
                <a:schemeClr val="dk1"/>
              </a:buClr>
              <a:buSzPts val="1200"/>
              <a:buFont typeface="Arial"/>
              <a:buChar char="•"/>
            </a:pPr>
            <a:r>
              <a:rPr lang="en-US"/>
              <a:t>How</a:t>
            </a:r>
            <a:endParaRPr/>
          </a:p>
          <a:p>
            <a:pPr marL="628650" lvl="1" indent="-171450" algn="l" rtl="0">
              <a:spcBef>
                <a:spcPts val="0"/>
              </a:spcBef>
              <a:spcAft>
                <a:spcPts val="0"/>
              </a:spcAft>
              <a:buClr>
                <a:schemeClr val="dk1"/>
              </a:buClr>
              <a:buSzPts val="1200"/>
              <a:buFont typeface="Arial"/>
              <a:buChar char="•"/>
            </a:pPr>
            <a:r>
              <a:rPr lang="en-US"/>
              <a:t>2019 Budget – State Overview</a:t>
            </a:r>
            <a:endParaRPr/>
          </a:p>
          <a:p>
            <a:pPr marL="628650" lvl="1" indent="-171450" algn="l" rtl="0">
              <a:spcBef>
                <a:spcPts val="0"/>
              </a:spcBef>
              <a:spcAft>
                <a:spcPts val="0"/>
              </a:spcAft>
              <a:buClr>
                <a:schemeClr val="dk1"/>
              </a:buClr>
              <a:buSzPts val="1200"/>
              <a:buFont typeface="Arial"/>
              <a:buChar char="•"/>
            </a:pPr>
            <a:r>
              <a:rPr lang="en-US"/>
              <a:t>TCS 2019 Budget</a:t>
            </a:r>
            <a:endParaRPr/>
          </a:p>
          <a:p>
            <a:pPr marL="1085850" lvl="2" indent="-171450" algn="l" rtl="0">
              <a:spcBef>
                <a:spcPts val="0"/>
              </a:spcBef>
              <a:spcAft>
                <a:spcPts val="0"/>
              </a:spcAft>
              <a:buClr>
                <a:schemeClr val="dk1"/>
              </a:buClr>
              <a:buSzPts val="1200"/>
              <a:buFont typeface="Arial"/>
              <a:buChar char="•"/>
            </a:pPr>
            <a:r>
              <a:rPr lang="en-US"/>
              <a:t>What</a:t>
            </a:r>
            <a:endParaRPr/>
          </a:p>
          <a:p>
            <a:pPr marL="1085850" lvl="2" indent="-171450" algn="l" rtl="0">
              <a:spcBef>
                <a:spcPts val="0"/>
              </a:spcBef>
              <a:spcAft>
                <a:spcPts val="0"/>
              </a:spcAft>
              <a:buClr>
                <a:schemeClr val="dk1"/>
              </a:buClr>
              <a:buSzPts val="1200"/>
              <a:buFont typeface="Arial"/>
              <a:buChar char="•"/>
            </a:pPr>
            <a:r>
              <a:rPr lang="en-US"/>
              <a:t>How</a:t>
            </a:r>
            <a:endParaRPr/>
          </a:p>
          <a:p>
            <a:pPr marL="1085850" lvl="2" indent="-171450" algn="l" rtl="0">
              <a:spcBef>
                <a:spcPts val="0"/>
              </a:spcBef>
              <a:spcAft>
                <a:spcPts val="0"/>
              </a:spcAft>
              <a:buClr>
                <a:schemeClr val="dk1"/>
              </a:buClr>
              <a:buSzPts val="1200"/>
              <a:buFont typeface="Arial"/>
              <a:buChar char="•"/>
            </a:pPr>
            <a:r>
              <a:rPr lang="en-US"/>
              <a:t>CIS Funds</a:t>
            </a:r>
            <a:endParaRPr/>
          </a:p>
          <a:p>
            <a:pPr marL="1085850" lvl="2" indent="-171450" algn="l" rtl="0">
              <a:spcBef>
                <a:spcPts val="0"/>
              </a:spcBef>
              <a:spcAft>
                <a:spcPts val="0"/>
              </a:spcAft>
              <a:buClr>
                <a:schemeClr val="dk1"/>
              </a:buClr>
              <a:buSzPts val="1200"/>
              <a:buFont typeface="Arial"/>
              <a:buChar char="•"/>
            </a:pPr>
            <a:r>
              <a:rPr lang="en-US"/>
              <a:t>Budget Committee</a:t>
            </a:r>
            <a:endParaRPr/>
          </a:p>
          <a:p>
            <a:pPr marL="1085850" lvl="2" indent="-171450" algn="l" rtl="0">
              <a:spcBef>
                <a:spcPts val="0"/>
              </a:spcBef>
              <a:spcAft>
                <a:spcPts val="0"/>
              </a:spcAft>
              <a:buClr>
                <a:schemeClr val="dk1"/>
              </a:buClr>
              <a:buSzPts val="1200"/>
              <a:buFont typeface="Arial"/>
              <a:buChar char="•"/>
            </a:pPr>
            <a:r>
              <a:rPr lang="en-US"/>
              <a:t>Q&amp;A</a:t>
            </a:r>
            <a:endParaRPr/>
          </a:p>
          <a:p>
            <a:pPr marL="628650" lvl="1" indent="-171450" algn="l" rtl="0">
              <a:spcBef>
                <a:spcPts val="0"/>
              </a:spcBef>
              <a:spcAft>
                <a:spcPts val="0"/>
              </a:spcAft>
              <a:buClr>
                <a:schemeClr val="dk1"/>
              </a:buClr>
              <a:buSzPts val="1200"/>
              <a:buFont typeface="Arial"/>
              <a:buChar char="•"/>
            </a:pPr>
            <a:r>
              <a:rPr lang="en-US"/>
              <a:t>Understanding Budget Reports</a:t>
            </a:r>
            <a:endParaRPr/>
          </a:p>
          <a:p>
            <a:pPr marL="1085850" lvl="2" indent="-171450" algn="l" rtl="0">
              <a:spcBef>
                <a:spcPts val="0"/>
              </a:spcBef>
              <a:spcAft>
                <a:spcPts val="0"/>
              </a:spcAft>
              <a:buClr>
                <a:schemeClr val="dk1"/>
              </a:buClr>
              <a:buSzPts val="1200"/>
              <a:buFont typeface="Arial"/>
              <a:buChar char="•"/>
            </a:pPr>
            <a:r>
              <a:rPr lang="en-US"/>
              <a:t>Account Codes</a:t>
            </a:r>
            <a:endParaRPr/>
          </a:p>
          <a:p>
            <a:pPr marL="628650" lvl="1" indent="-171450" algn="l" rtl="0">
              <a:spcBef>
                <a:spcPts val="0"/>
              </a:spcBef>
              <a:spcAft>
                <a:spcPts val="0"/>
              </a:spcAft>
              <a:buClr>
                <a:schemeClr val="dk1"/>
              </a:buClr>
              <a:buSzPts val="1200"/>
              <a:buFont typeface="Arial"/>
              <a:buChar char="•"/>
            </a:pPr>
            <a:r>
              <a:rPr lang="en-US"/>
              <a:t>Online Fundraiser – Crowdfunding</a:t>
            </a:r>
            <a:endParaRPr/>
          </a:p>
          <a:p>
            <a:pPr marL="628650" lvl="1" indent="-171450" algn="l" rtl="0">
              <a:spcBef>
                <a:spcPts val="0"/>
              </a:spcBef>
              <a:spcAft>
                <a:spcPts val="0"/>
              </a:spcAft>
              <a:buClr>
                <a:schemeClr val="dk1"/>
              </a:buClr>
              <a:buSzPts val="1200"/>
              <a:buFont typeface="Arial"/>
              <a:buChar char="•"/>
            </a:pPr>
            <a:r>
              <a:rPr lang="en-US"/>
              <a:t>State Laws Related to Local School Finance</a:t>
            </a:r>
            <a:endParaRPr/>
          </a:p>
          <a:p>
            <a:pPr marL="628650" lvl="1" indent="-95250" algn="l" rtl="0">
              <a:spcBef>
                <a:spcPts val="0"/>
              </a:spcBef>
              <a:spcAft>
                <a:spcPts val="0"/>
              </a:spcAft>
              <a:buClr>
                <a:schemeClr val="dk1"/>
              </a:buClr>
              <a:buSzPts val="1200"/>
              <a:buFont typeface="Arial"/>
              <a:buNone/>
            </a:pPr>
            <a:endParaRPr/>
          </a:p>
          <a:p>
            <a:pPr marL="628650" lvl="1" indent="-95250" algn="l" rtl="0">
              <a:spcBef>
                <a:spcPts val="0"/>
              </a:spcBef>
              <a:spcAft>
                <a:spcPts val="0"/>
              </a:spcAft>
              <a:buClr>
                <a:schemeClr val="dk1"/>
              </a:buClr>
              <a:buSzPts val="1200"/>
              <a:buFont typeface="Arial"/>
              <a:buNone/>
            </a:pPr>
            <a:endParaRPr/>
          </a:p>
          <a:p>
            <a:pPr marL="1085850" lvl="2" indent="-95250" algn="l" rtl="0">
              <a:spcBef>
                <a:spcPts val="0"/>
              </a:spcBef>
              <a:spcAft>
                <a:spcPts val="0"/>
              </a:spcAft>
              <a:buClr>
                <a:schemeClr val="dk1"/>
              </a:buClr>
              <a:buSzPts val="1200"/>
              <a:buFont typeface="Arial"/>
              <a:buNone/>
            </a:pPr>
            <a:endParaRPr/>
          </a:p>
          <a:p>
            <a:pPr marL="1085850" lvl="2" indent="-95250" algn="l" rtl="0">
              <a:spcBef>
                <a:spcPts val="0"/>
              </a:spcBef>
              <a:spcAft>
                <a:spcPts val="0"/>
              </a:spcAft>
              <a:buClr>
                <a:schemeClr val="dk1"/>
              </a:buClr>
              <a:buSzPts val="1200"/>
              <a:buFont typeface="Arial"/>
              <a:buNone/>
            </a:pPr>
            <a:endParaRPr/>
          </a:p>
          <a:p>
            <a:pPr marL="628650" lvl="1" indent="-95250" algn="l" rtl="0">
              <a:spcBef>
                <a:spcPts val="0"/>
              </a:spcBef>
              <a:spcAft>
                <a:spcPts val="0"/>
              </a:spcAft>
              <a:buClr>
                <a:schemeClr val="dk1"/>
              </a:buClr>
              <a:buSzPts val="1200"/>
              <a:buFont typeface="Arial"/>
              <a:buNone/>
            </a:pPr>
            <a:endParaRPr/>
          </a:p>
          <a:p>
            <a:pPr marL="628650" lvl="1" indent="-95250" algn="l" rtl="0">
              <a:spcBef>
                <a:spcPts val="0"/>
              </a:spcBef>
              <a:spcAft>
                <a:spcPts val="0"/>
              </a:spcAft>
              <a:buClr>
                <a:schemeClr val="dk1"/>
              </a:buClr>
              <a:buSzPts val="1200"/>
              <a:buFont typeface="Arial"/>
              <a:buNone/>
            </a:pPr>
            <a:endParaRPr/>
          </a:p>
        </p:txBody>
      </p:sp>
      <p:sp>
        <p:nvSpPr>
          <p:cNvPr id="257" name="Google Shape;25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a6c545508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27a6c545508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a6c545508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27a6c545508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What is the Foundation Program</a:t>
            </a:r>
            <a:endParaRPr/>
          </a:p>
          <a:p>
            <a:pPr marL="628650" lvl="1" indent="-171450" algn="l" rtl="0">
              <a:spcBef>
                <a:spcPts val="0"/>
              </a:spcBef>
              <a:spcAft>
                <a:spcPts val="0"/>
              </a:spcAft>
              <a:buClr>
                <a:schemeClr val="dk1"/>
              </a:buClr>
              <a:buSzPts val="1200"/>
              <a:buFont typeface="Arial"/>
              <a:buChar char="•"/>
            </a:pPr>
            <a:r>
              <a:rPr lang="en-US"/>
              <a:t>What</a:t>
            </a:r>
            <a:endParaRPr/>
          </a:p>
          <a:p>
            <a:pPr marL="628650" lvl="1" indent="-171450" algn="l" rtl="0">
              <a:spcBef>
                <a:spcPts val="0"/>
              </a:spcBef>
              <a:spcAft>
                <a:spcPts val="0"/>
              </a:spcAft>
              <a:buClr>
                <a:schemeClr val="dk1"/>
              </a:buClr>
              <a:buSzPts val="1200"/>
              <a:buFont typeface="Arial"/>
              <a:buChar char="•"/>
            </a:pPr>
            <a:r>
              <a:rPr lang="en-US"/>
              <a:t>How</a:t>
            </a:r>
            <a:endParaRPr/>
          </a:p>
          <a:p>
            <a:pPr marL="628650" lvl="1" indent="-171450" algn="l" rtl="0">
              <a:spcBef>
                <a:spcPts val="0"/>
              </a:spcBef>
              <a:spcAft>
                <a:spcPts val="0"/>
              </a:spcAft>
              <a:buClr>
                <a:schemeClr val="dk1"/>
              </a:buClr>
              <a:buSzPts val="1200"/>
              <a:buFont typeface="Arial"/>
              <a:buChar char="•"/>
            </a:pPr>
            <a:r>
              <a:rPr lang="en-US"/>
              <a:t>2019 Budget – State Overview</a:t>
            </a:r>
            <a:endParaRPr/>
          </a:p>
          <a:p>
            <a:pPr marL="628650" lvl="1" indent="-171450" algn="l" rtl="0">
              <a:spcBef>
                <a:spcPts val="0"/>
              </a:spcBef>
              <a:spcAft>
                <a:spcPts val="0"/>
              </a:spcAft>
              <a:buClr>
                <a:schemeClr val="dk1"/>
              </a:buClr>
              <a:buSzPts val="1200"/>
              <a:buFont typeface="Arial"/>
              <a:buChar char="•"/>
            </a:pPr>
            <a:r>
              <a:rPr lang="en-US"/>
              <a:t>TCS 2019 Budget</a:t>
            </a:r>
            <a:endParaRPr/>
          </a:p>
          <a:p>
            <a:pPr marL="1085850" lvl="2" indent="-171450" algn="l" rtl="0">
              <a:spcBef>
                <a:spcPts val="0"/>
              </a:spcBef>
              <a:spcAft>
                <a:spcPts val="0"/>
              </a:spcAft>
              <a:buClr>
                <a:schemeClr val="dk1"/>
              </a:buClr>
              <a:buSzPts val="1200"/>
              <a:buFont typeface="Arial"/>
              <a:buChar char="•"/>
            </a:pPr>
            <a:r>
              <a:rPr lang="en-US"/>
              <a:t>What</a:t>
            </a:r>
            <a:endParaRPr/>
          </a:p>
          <a:p>
            <a:pPr marL="1085850" lvl="2" indent="-171450" algn="l" rtl="0">
              <a:spcBef>
                <a:spcPts val="0"/>
              </a:spcBef>
              <a:spcAft>
                <a:spcPts val="0"/>
              </a:spcAft>
              <a:buClr>
                <a:schemeClr val="dk1"/>
              </a:buClr>
              <a:buSzPts val="1200"/>
              <a:buFont typeface="Arial"/>
              <a:buChar char="•"/>
            </a:pPr>
            <a:r>
              <a:rPr lang="en-US"/>
              <a:t>How</a:t>
            </a:r>
            <a:endParaRPr/>
          </a:p>
          <a:p>
            <a:pPr marL="1085850" lvl="2" indent="-171450" algn="l" rtl="0">
              <a:spcBef>
                <a:spcPts val="0"/>
              </a:spcBef>
              <a:spcAft>
                <a:spcPts val="0"/>
              </a:spcAft>
              <a:buClr>
                <a:schemeClr val="dk1"/>
              </a:buClr>
              <a:buSzPts val="1200"/>
              <a:buFont typeface="Arial"/>
              <a:buChar char="•"/>
            </a:pPr>
            <a:r>
              <a:rPr lang="en-US"/>
              <a:t>CIS Funds</a:t>
            </a:r>
            <a:endParaRPr/>
          </a:p>
          <a:p>
            <a:pPr marL="1085850" lvl="2" indent="-171450" algn="l" rtl="0">
              <a:spcBef>
                <a:spcPts val="0"/>
              </a:spcBef>
              <a:spcAft>
                <a:spcPts val="0"/>
              </a:spcAft>
              <a:buClr>
                <a:schemeClr val="dk1"/>
              </a:buClr>
              <a:buSzPts val="1200"/>
              <a:buFont typeface="Arial"/>
              <a:buChar char="•"/>
            </a:pPr>
            <a:r>
              <a:rPr lang="en-US"/>
              <a:t>Budget Committee</a:t>
            </a:r>
            <a:endParaRPr/>
          </a:p>
          <a:p>
            <a:pPr marL="1085850" lvl="2" indent="-171450" algn="l" rtl="0">
              <a:spcBef>
                <a:spcPts val="0"/>
              </a:spcBef>
              <a:spcAft>
                <a:spcPts val="0"/>
              </a:spcAft>
              <a:buClr>
                <a:schemeClr val="dk1"/>
              </a:buClr>
              <a:buSzPts val="1200"/>
              <a:buFont typeface="Arial"/>
              <a:buChar char="•"/>
            </a:pPr>
            <a:r>
              <a:rPr lang="en-US"/>
              <a:t>Q&amp;A</a:t>
            </a:r>
            <a:endParaRPr/>
          </a:p>
          <a:p>
            <a:pPr marL="628650" lvl="1" indent="-171450" algn="l" rtl="0">
              <a:spcBef>
                <a:spcPts val="0"/>
              </a:spcBef>
              <a:spcAft>
                <a:spcPts val="0"/>
              </a:spcAft>
              <a:buClr>
                <a:schemeClr val="dk1"/>
              </a:buClr>
              <a:buSzPts val="1200"/>
              <a:buFont typeface="Arial"/>
              <a:buChar char="•"/>
            </a:pPr>
            <a:r>
              <a:rPr lang="en-US"/>
              <a:t>Understanding Budget Reports</a:t>
            </a:r>
            <a:endParaRPr/>
          </a:p>
          <a:p>
            <a:pPr marL="1085850" lvl="2" indent="-171450" algn="l" rtl="0">
              <a:spcBef>
                <a:spcPts val="0"/>
              </a:spcBef>
              <a:spcAft>
                <a:spcPts val="0"/>
              </a:spcAft>
              <a:buClr>
                <a:schemeClr val="dk1"/>
              </a:buClr>
              <a:buSzPts val="1200"/>
              <a:buFont typeface="Arial"/>
              <a:buChar char="•"/>
            </a:pPr>
            <a:r>
              <a:rPr lang="en-US"/>
              <a:t>Account Codes</a:t>
            </a:r>
            <a:endParaRPr/>
          </a:p>
          <a:p>
            <a:pPr marL="628650" lvl="1" indent="-171450" algn="l" rtl="0">
              <a:spcBef>
                <a:spcPts val="0"/>
              </a:spcBef>
              <a:spcAft>
                <a:spcPts val="0"/>
              </a:spcAft>
              <a:buClr>
                <a:schemeClr val="dk1"/>
              </a:buClr>
              <a:buSzPts val="1200"/>
              <a:buFont typeface="Arial"/>
              <a:buChar char="•"/>
            </a:pPr>
            <a:r>
              <a:rPr lang="en-US"/>
              <a:t>Online Fundraiser – Crowdfunding</a:t>
            </a:r>
            <a:endParaRPr/>
          </a:p>
          <a:p>
            <a:pPr marL="628650" lvl="1" indent="-171450" algn="l" rtl="0">
              <a:spcBef>
                <a:spcPts val="0"/>
              </a:spcBef>
              <a:spcAft>
                <a:spcPts val="0"/>
              </a:spcAft>
              <a:buClr>
                <a:schemeClr val="dk1"/>
              </a:buClr>
              <a:buSzPts val="1200"/>
              <a:buFont typeface="Arial"/>
              <a:buChar char="•"/>
            </a:pPr>
            <a:r>
              <a:rPr lang="en-US"/>
              <a:t>State Laws Related to Local School Finance</a:t>
            </a:r>
            <a:endParaRPr/>
          </a:p>
          <a:p>
            <a:pPr marL="628650" lvl="1" indent="-95250" algn="l" rtl="0">
              <a:spcBef>
                <a:spcPts val="0"/>
              </a:spcBef>
              <a:spcAft>
                <a:spcPts val="0"/>
              </a:spcAft>
              <a:buClr>
                <a:schemeClr val="dk1"/>
              </a:buClr>
              <a:buSzPts val="1200"/>
              <a:buFont typeface="Arial"/>
              <a:buNone/>
            </a:pPr>
            <a:endParaRPr/>
          </a:p>
          <a:p>
            <a:pPr marL="628650" lvl="1" indent="-95250" algn="l" rtl="0">
              <a:spcBef>
                <a:spcPts val="0"/>
              </a:spcBef>
              <a:spcAft>
                <a:spcPts val="0"/>
              </a:spcAft>
              <a:buClr>
                <a:schemeClr val="dk1"/>
              </a:buClr>
              <a:buSzPts val="1200"/>
              <a:buFont typeface="Arial"/>
              <a:buNone/>
            </a:pPr>
            <a:endParaRPr/>
          </a:p>
          <a:p>
            <a:pPr marL="1085850" lvl="2" indent="-95250" algn="l" rtl="0">
              <a:spcBef>
                <a:spcPts val="0"/>
              </a:spcBef>
              <a:spcAft>
                <a:spcPts val="0"/>
              </a:spcAft>
              <a:buClr>
                <a:schemeClr val="dk1"/>
              </a:buClr>
              <a:buSzPts val="1200"/>
              <a:buFont typeface="Arial"/>
              <a:buNone/>
            </a:pPr>
            <a:endParaRPr/>
          </a:p>
          <a:p>
            <a:pPr marL="1085850" lvl="2" indent="-95250" algn="l" rtl="0">
              <a:spcBef>
                <a:spcPts val="0"/>
              </a:spcBef>
              <a:spcAft>
                <a:spcPts val="0"/>
              </a:spcAft>
              <a:buClr>
                <a:schemeClr val="dk1"/>
              </a:buClr>
              <a:buSzPts val="1200"/>
              <a:buFont typeface="Arial"/>
              <a:buNone/>
            </a:pPr>
            <a:endParaRPr/>
          </a:p>
          <a:p>
            <a:pPr marL="628650" lvl="1" indent="-95250" algn="l" rtl="0">
              <a:spcBef>
                <a:spcPts val="0"/>
              </a:spcBef>
              <a:spcAft>
                <a:spcPts val="0"/>
              </a:spcAft>
              <a:buClr>
                <a:schemeClr val="dk1"/>
              </a:buClr>
              <a:buSzPts val="1200"/>
              <a:buFont typeface="Arial"/>
              <a:buNone/>
            </a:pPr>
            <a:endParaRPr/>
          </a:p>
          <a:p>
            <a:pPr marL="628650" lvl="1" indent="-95250" algn="l" rtl="0">
              <a:spcBef>
                <a:spcPts val="0"/>
              </a:spcBef>
              <a:spcAft>
                <a:spcPts val="0"/>
              </a:spcAft>
              <a:buClr>
                <a:schemeClr val="dk1"/>
              </a:buClr>
              <a:buSzPts val="1200"/>
              <a:buFont typeface="Arial"/>
              <a:buNone/>
            </a:pPr>
            <a:endParaRPr/>
          </a:p>
        </p:txBody>
      </p:sp>
      <p:sp>
        <p:nvSpPr>
          <p:cNvPr id="123" name="Google Shape;12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7a6c54550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27a6c5455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7a6c54550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7a6c5455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7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8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82"/>
          <p:cNvSpPr txBox="1">
            <a:spLocks noGrp="1"/>
          </p:cNvSpPr>
          <p:nvPr>
            <p:ph type="body" idx="1"/>
          </p:nvPr>
        </p:nvSpPr>
        <p:spPr>
          <a:xfrm rot="5400000">
            <a:off x="4386263" y="-719137"/>
            <a:ext cx="3571875"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4" name="Google Shape;84;p8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83"/>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83"/>
          <p:cNvSpPr txBox="1">
            <a:spLocks noGrp="1"/>
          </p:cNvSpPr>
          <p:nvPr>
            <p:ph type="body" idx="1"/>
          </p:nvPr>
        </p:nvSpPr>
        <p:spPr>
          <a:xfrm rot="5400000">
            <a:off x="2839799" y="-844042"/>
            <a:ext cx="5243244" cy="8179641"/>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90" name="Google Shape;90;p8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8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Libre Franklin"/>
              <a:buNone/>
            </a:pPr>
            <a:endParaRPr sz="2400" b="0" i="0" u="none" strike="noStrike" cap="none">
              <a:solidFill>
                <a:schemeClr val="dk1"/>
              </a:solidFill>
              <a:latin typeface="Libre Franklin"/>
              <a:ea typeface="Libre Franklin"/>
              <a:cs typeface="Libre Franklin"/>
              <a:sym typeface="Libre Franklin"/>
            </a:endParaRPr>
          </a:p>
        </p:txBody>
      </p:sp>
      <p:grpSp>
        <p:nvGrpSpPr>
          <p:cNvPr id="95" name="Google Shape;95;p84"/>
          <p:cNvGrpSpPr/>
          <p:nvPr/>
        </p:nvGrpSpPr>
        <p:grpSpPr>
          <a:xfrm>
            <a:off x="1107190" y="1588342"/>
            <a:ext cx="994351" cy="61101"/>
            <a:chOff x="4580561" y="2589004"/>
            <a:chExt cx="1064464" cy="25200"/>
          </a:xfrm>
        </p:grpSpPr>
        <p:sp>
          <p:nvSpPr>
            <p:cNvPr id="96" name="Google Shape;96;p8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Libre Franklin"/>
                <a:buNone/>
              </a:pPr>
              <a:endParaRPr sz="2400" b="0" i="0" u="none" strike="noStrike" cap="none">
                <a:solidFill>
                  <a:schemeClr val="dk1"/>
                </a:solidFill>
                <a:latin typeface="Libre Franklin"/>
                <a:ea typeface="Libre Franklin"/>
                <a:cs typeface="Libre Franklin"/>
                <a:sym typeface="Libre Franklin"/>
              </a:endParaRPr>
            </a:p>
          </p:txBody>
        </p:sp>
        <p:sp>
          <p:nvSpPr>
            <p:cNvPr id="97" name="Google Shape;97;p8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Libre Franklin"/>
                <a:buNone/>
              </a:pPr>
              <a:endParaRPr sz="2400" b="0" i="0" u="none" strike="noStrike" cap="none">
                <a:solidFill>
                  <a:schemeClr val="dk1"/>
                </a:solidFill>
                <a:latin typeface="Libre Franklin"/>
                <a:ea typeface="Libre Franklin"/>
                <a:cs typeface="Libre Franklin"/>
                <a:sym typeface="Libre Franklin"/>
              </a:endParaRPr>
            </a:p>
          </p:txBody>
        </p:sp>
      </p:grpSp>
      <p:sp>
        <p:nvSpPr>
          <p:cNvPr id="98" name="Google Shape;98;p84"/>
          <p:cNvSpPr txBox="1">
            <a:spLocks noGrp="1"/>
          </p:cNvSpPr>
          <p:nvPr>
            <p:ph type="title"/>
          </p:nvPr>
        </p:nvSpPr>
        <p:spPr>
          <a:xfrm>
            <a:off x="972600" y="1758200"/>
            <a:ext cx="10251600" cy="713600"/>
          </a:xfrm>
          <a:prstGeom prst="rect">
            <a:avLst/>
          </a:prstGeom>
          <a:noFill/>
          <a:ln>
            <a:noFill/>
          </a:ln>
        </p:spPr>
        <p:txBody>
          <a:bodyPr spcFirstLastPara="1" wrap="square" lIns="91425" tIns="91425" rIns="91425" bIns="91425" anchor="t" anchorCtr="0">
            <a:normAutofit/>
          </a:bodyPr>
          <a:lstStyle>
            <a:lvl1pPr lvl="0" algn="l">
              <a:lnSpc>
                <a:spcPct val="89000"/>
              </a:lnSpc>
              <a:spcBef>
                <a:spcPts val="0"/>
              </a:spcBef>
              <a:spcAft>
                <a:spcPts val="0"/>
              </a:spcAft>
              <a:buClr>
                <a:schemeClr val="dk2"/>
              </a:buClr>
              <a:buSzPts val="2600"/>
              <a:buFont typeface="Libre Franklin"/>
              <a:buNone/>
              <a:defRPr sz="3466">
                <a:solidFill>
                  <a:schemeClr val="dk2"/>
                </a:solidFill>
              </a:defRPr>
            </a:lvl1pPr>
            <a:lvl2pPr lvl="1">
              <a:spcBef>
                <a:spcPts val="0"/>
              </a:spcBef>
              <a:spcAft>
                <a:spcPts val="0"/>
              </a:spcAft>
              <a:buClr>
                <a:schemeClr val="dk2"/>
              </a:buClr>
              <a:buSzPts val="2600"/>
              <a:buNone/>
              <a:defRPr sz="3466">
                <a:solidFill>
                  <a:schemeClr val="dk2"/>
                </a:solidFill>
              </a:defRPr>
            </a:lvl2pPr>
            <a:lvl3pPr lvl="2">
              <a:spcBef>
                <a:spcPts val="0"/>
              </a:spcBef>
              <a:spcAft>
                <a:spcPts val="0"/>
              </a:spcAft>
              <a:buClr>
                <a:schemeClr val="dk2"/>
              </a:buClr>
              <a:buSzPts val="2600"/>
              <a:buNone/>
              <a:defRPr sz="3466">
                <a:solidFill>
                  <a:schemeClr val="dk2"/>
                </a:solidFill>
              </a:defRPr>
            </a:lvl3pPr>
            <a:lvl4pPr lvl="3">
              <a:spcBef>
                <a:spcPts val="0"/>
              </a:spcBef>
              <a:spcAft>
                <a:spcPts val="0"/>
              </a:spcAft>
              <a:buClr>
                <a:schemeClr val="dk2"/>
              </a:buClr>
              <a:buSzPts val="2600"/>
              <a:buNone/>
              <a:defRPr sz="3466">
                <a:solidFill>
                  <a:schemeClr val="dk2"/>
                </a:solidFill>
              </a:defRPr>
            </a:lvl4pPr>
            <a:lvl5pPr lvl="4">
              <a:spcBef>
                <a:spcPts val="0"/>
              </a:spcBef>
              <a:spcAft>
                <a:spcPts val="0"/>
              </a:spcAft>
              <a:buClr>
                <a:schemeClr val="dk2"/>
              </a:buClr>
              <a:buSzPts val="2600"/>
              <a:buNone/>
              <a:defRPr sz="3466">
                <a:solidFill>
                  <a:schemeClr val="dk2"/>
                </a:solidFill>
              </a:defRPr>
            </a:lvl5pPr>
            <a:lvl6pPr lvl="5">
              <a:spcBef>
                <a:spcPts val="0"/>
              </a:spcBef>
              <a:spcAft>
                <a:spcPts val="0"/>
              </a:spcAft>
              <a:buClr>
                <a:schemeClr val="dk2"/>
              </a:buClr>
              <a:buSzPts val="2600"/>
              <a:buNone/>
              <a:defRPr sz="3466">
                <a:solidFill>
                  <a:schemeClr val="dk2"/>
                </a:solidFill>
              </a:defRPr>
            </a:lvl6pPr>
            <a:lvl7pPr lvl="6">
              <a:spcBef>
                <a:spcPts val="0"/>
              </a:spcBef>
              <a:spcAft>
                <a:spcPts val="0"/>
              </a:spcAft>
              <a:buClr>
                <a:schemeClr val="dk2"/>
              </a:buClr>
              <a:buSzPts val="2600"/>
              <a:buNone/>
              <a:defRPr sz="3466">
                <a:solidFill>
                  <a:schemeClr val="dk2"/>
                </a:solidFill>
              </a:defRPr>
            </a:lvl7pPr>
            <a:lvl8pPr lvl="7">
              <a:spcBef>
                <a:spcPts val="0"/>
              </a:spcBef>
              <a:spcAft>
                <a:spcPts val="0"/>
              </a:spcAft>
              <a:buClr>
                <a:schemeClr val="dk2"/>
              </a:buClr>
              <a:buSzPts val="2600"/>
              <a:buNone/>
              <a:defRPr sz="3466">
                <a:solidFill>
                  <a:schemeClr val="dk2"/>
                </a:solidFill>
              </a:defRPr>
            </a:lvl8pPr>
            <a:lvl9pPr lvl="8">
              <a:spcBef>
                <a:spcPts val="0"/>
              </a:spcBef>
              <a:spcAft>
                <a:spcPts val="0"/>
              </a:spcAft>
              <a:buClr>
                <a:schemeClr val="dk2"/>
              </a:buClr>
              <a:buSzPts val="2600"/>
              <a:buNone/>
              <a:defRPr sz="3466">
                <a:solidFill>
                  <a:schemeClr val="dk2"/>
                </a:solidFill>
              </a:defRPr>
            </a:lvl9pPr>
          </a:lstStyle>
          <a:p>
            <a:endParaRPr/>
          </a:p>
        </p:txBody>
      </p:sp>
      <p:sp>
        <p:nvSpPr>
          <p:cNvPr id="99" name="Google Shape;99;p84"/>
          <p:cNvSpPr txBox="1">
            <a:spLocks noGrp="1"/>
          </p:cNvSpPr>
          <p:nvPr>
            <p:ph type="body" idx="1"/>
          </p:nvPr>
        </p:nvSpPr>
        <p:spPr>
          <a:xfrm>
            <a:off x="972600" y="2771833"/>
            <a:ext cx="10251600" cy="3014800"/>
          </a:xfrm>
          <a:prstGeom prst="rect">
            <a:avLst/>
          </a:prstGeom>
          <a:noFill/>
          <a:ln>
            <a:noFill/>
          </a:ln>
        </p:spPr>
        <p:txBody>
          <a:bodyPr spcFirstLastPara="1" wrap="square" lIns="91425" tIns="91425" rIns="91425" bIns="91425" anchor="t" anchorCtr="0">
            <a:normAutofit/>
          </a:bodyPr>
          <a:lstStyle>
            <a:lvl1pPr marL="457200" lvl="0" indent="-311150" algn="l">
              <a:lnSpc>
                <a:spcPct val="94000"/>
              </a:lnSpc>
              <a:spcBef>
                <a:spcPts val="0"/>
              </a:spcBef>
              <a:spcAft>
                <a:spcPts val="0"/>
              </a:spcAft>
              <a:buClr>
                <a:schemeClr val="dk2"/>
              </a:buClr>
              <a:buSzPts val="1300"/>
              <a:buChar char="●"/>
              <a:defRPr/>
            </a:lvl1pPr>
            <a:lvl2pPr marL="914400" lvl="1" indent="-298450" algn="l">
              <a:lnSpc>
                <a:spcPct val="94000"/>
              </a:lnSpc>
              <a:spcBef>
                <a:spcPts val="2133"/>
              </a:spcBef>
              <a:spcAft>
                <a:spcPts val="0"/>
              </a:spcAft>
              <a:buClr>
                <a:schemeClr val="dk2"/>
              </a:buClr>
              <a:buSzPts val="1100"/>
              <a:buChar char="○"/>
              <a:defRPr/>
            </a:lvl2pPr>
            <a:lvl3pPr marL="1371600" lvl="2" indent="-298450" algn="l">
              <a:lnSpc>
                <a:spcPct val="94000"/>
              </a:lnSpc>
              <a:spcBef>
                <a:spcPts val="2133"/>
              </a:spcBef>
              <a:spcAft>
                <a:spcPts val="0"/>
              </a:spcAft>
              <a:buClr>
                <a:schemeClr val="dk2"/>
              </a:buClr>
              <a:buSzPts val="1100"/>
              <a:buChar char="■"/>
              <a:defRPr/>
            </a:lvl3pPr>
            <a:lvl4pPr marL="1828800" lvl="3" indent="-298450" algn="l">
              <a:lnSpc>
                <a:spcPct val="94000"/>
              </a:lnSpc>
              <a:spcBef>
                <a:spcPts val="2133"/>
              </a:spcBef>
              <a:spcAft>
                <a:spcPts val="0"/>
              </a:spcAft>
              <a:buClr>
                <a:schemeClr val="dk2"/>
              </a:buClr>
              <a:buSzPts val="1100"/>
              <a:buChar char="●"/>
              <a:defRPr/>
            </a:lvl4pPr>
            <a:lvl5pPr marL="2286000" lvl="4" indent="-298450" algn="l">
              <a:lnSpc>
                <a:spcPct val="94000"/>
              </a:lnSpc>
              <a:spcBef>
                <a:spcPts val="2133"/>
              </a:spcBef>
              <a:spcAft>
                <a:spcPts val="0"/>
              </a:spcAft>
              <a:buClr>
                <a:schemeClr val="dk2"/>
              </a:buClr>
              <a:buSzPts val="1100"/>
              <a:buChar char="○"/>
              <a:defRPr/>
            </a:lvl5pPr>
            <a:lvl6pPr marL="2743200" lvl="5" indent="-298450" algn="l">
              <a:lnSpc>
                <a:spcPct val="94000"/>
              </a:lnSpc>
              <a:spcBef>
                <a:spcPts val="2133"/>
              </a:spcBef>
              <a:spcAft>
                <a:spcPts val="0"/>
              </a:spcAft>
              <a:buClr>
                <a:schemeClr val="dk2"/>
              </a:buClr>
              <a:buSzPts val="1100"/>
              <a:buChar char="■"/>
              <a:defRPr/>
            </a:lvl6pPr>
            <a:lvl7pPr marL="3200400" lvl="6" indent="-298450" algn="l">
              <a:lnSpc>
                <a:spcPct val="94000"/>
              </a:lnSpc>
              <a:spcBef>
                <a:spcPts val="2133"/>
              </a:spcBef>
              <a:spcAft>
                <a:spcPts val="0"/>
              </a:spcAft>
              <a:buClr>
                <a:schemeClr val="dk2"/>
              </a:buClr>
              <a:buSzPts val="1100"/>
              <a:buChar char="●"/>
              <a:defRPr/>
            </a:lvl7pPr>
            <a:lvl8pPr marL="3657600" lvl="7" indent="-298450" algn="l">
              <a:lnSpc>
                <a:spcPct val="94000"/>
              </a:lnSpc>
              <a:spcBef>
                <a:spcPts val="2133"/>
              </a:spcBef>
              <a:spcAft>
                <a:spcPts val="0"/>
              </a:spcAft>
              <a:buClr>
                <a:schemeClr val="dk2"/>
              </a:buClr>
              <a:buSzPts val="1100"/>
              <a:buChar char="○"/>
              <a:defRPr/>
            </a:lvl8pPr>
            <a:lvl9pPr marL="4114800" lvl="8" indent="-298450" algn="l">
              <a:lnSpc>
                <a:spcPct val="94000"/>
              </a:lnSpc>
              <a:spcBef>
                <a:spcPts val="2133"/>
              </a:spcBef>
              <a:spcAft>
                <a:spcPts val="2133"/>
              </a:spcAft>
              <a:buClr>
                <a:schemeClr val="dk2"/>
              </a:buClr>
              <a:buSzPts val="1100"/>
              <a:buChar char="■"/>
              <a:defRPr/>
            </a:lvl9pPr>
          </a:lstStyle>
          <a:p>
            <a:endParaRPr/>
          </a:p>
        </p:txBody>
      </p:sp>
      <p:sp>
        <p:nvSpPr>
          <p:cNvPr id="100" name="Google Shape;100;p84"/>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1pPr>
            <a:lvl2pPr marL="0" lvl="1"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2pPr>
            <a:lvl3pPr marL="0" lvl="2"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3pPr>
            <a:lvl4pPr marL="0" lvl="3"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4pPr>
            <a:lvl5pPr marL="0" lvl="4"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5pPr>
            <a:lvl6pPr marL="0" lvl="5"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6pPr>
            <a:lvl7pPr marL="0" lvl="6"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7pPr>
            <a:lvl8pPr marL="0" lvl="7"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8pPr>
            <a:lvl9pPr marL="0" lvl="8" indent="0" algn="r">
              <a:buClr>
                <a:schemeClr val="dk2"/>
              </a:buClr>
              <a:buSzPts val="1200"/>
              <a:buFont typeface="Libre Franklin"/>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7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4"/>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4"/>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7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5"/>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55600" algn="l">
              <a:lnSpc>
                <a:spcPct val="94000"/>
              </a:lnSpc>
              <a:spcBef>
                <a:spcPts val="500"/>
              </a:spcBef>
              <a:spcAft>
                <a:spcPts val="0"/>
              </a:spcAft>
              <a:buClr>
                <a:schemeClr val="dk2"/>
              </a:buClr>
              <a:buSzPts val="2000"/>
              <a:buFont typeface="Courier New"/>
              <a:buChar char="o"/>
              <a:defRPr i="0"/>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Font typeface="Courier New"/>
              <a:buChar char="o"/>
              <a:defRPr i="0"/>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8" name="Google Shape;28;p7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31"/>
        <p:cNvGrpSpPr/>
        <p:nvPr/>
      </p:nvGrpSpPr>
      <p:grpSpPr>
        <a:xfrm>
          <a:off x="0" y="0"/>
          <a:ext cx="0" cy="0"/>
          <a:chOff x="0" y="0"/>
          <a:chExt cx="0" cy="0"/>
        </a:xfrm>
      </p:grpSpPr>
      <p:sp>
        <p:nvSpPr>
          <p:cNvPr id="32" name="Google Shape;32;p76"/>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6"/>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34" name="Google Shape;34;p76"/>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6"/>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6"/>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76"/>
          <p:cNvGrpSpPr/>
          <p:nvPr/>
        </p:nvGrpSpPr>
        <p:grpSpPr>
          <a:xfrm>
            <a:off x="752858" y="744469"/>
            <a:ext cx="10674117" cy="5349671"/>
            <a:chOff x="752858" y="744469"/>
            <a:chExt cx="10674117" cy="5349671"/>
          </a:xfrm>
        </p:grpSpPr>
        <p:sp>
          <p:nvSpPr>
            <p:cNvPr id="38" name="Google Shape;38;p76"/>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39" name="Google Shape;39;p76"/>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40"/>
        <p:cNvGrpSpPr/>
        <p:nvPr/>
      </p:nvGrpSpPr>
      <p:grpSpPr>
        <a:xfrm>
          <a:off x="0" y="0"/>
          <a:ext cx="0" cy="0"/>
          <a:chOff x="0" y="0"/>
          <a:chExt cx="0" cy="0"/>
        </a:xfrm>
      </p:grpSpPr>
      <p:sp>
        <p:nvSpPr>
          <p:cNvPr id="41" name="Google Shape;41;p77"/>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7"/>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rm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43" name="Google Shape;43;p77"/>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7"/>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7"/>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lt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lt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lt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lt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lt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lt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lt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77"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8"/>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8"/>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0" name="Google Shape;50;p78"/>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1" name="Google Shape;51;p7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7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9"/>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57" name="Google Shape;57;p79"/>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8" name="Google Shape;58;p79"/>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59" name="Google Shape;59;p79"/>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60" name="Google Shape;60;p79"/>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9"/>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9"/>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3"/>
        <p:cNvGrpSpPr/>
        <p:nvPr/>
      </p:nvGrpSpPr>
      <p:grpSpPr>
        <a:xfrm>
          <a:off x="0" y="0"/>
          <a:ext cx="0" cy="0"/>
          <a:chOff x="0" y="0"/>
          <a:chExt cx="0" cy="0"/>
        </a:xfrm>
      </p:grpSpPr>
      <p:sp>
        <p:nvSpPr>
          <p:cNvPr id="64" name="Google Shape;64;p8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0"/>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7" name="Google Shape;67;p80"/>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8" name="Google Shape;68;p8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81"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1"/>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81"/>
          <p:cNvSpPr>
            <a:spLocks noGrp="1"/>
          </p:cNvSpPr>
          <p:nvPr>
            <p:ph type="pic" idx="2"/>
          </p:nvPr>
        </p:nvSpPr>
        <p:spPr>
          <a:xfrm>
            <a:off x="5532120" y="0"/>
            <a:ext cx="6659880" cy="6857999"/>
          </a:xfrm>
          <a:prstGeom prst="rect">
            <a:avLst/>
          </a:prstGeom>
          <a:noFill/>
          <a:ln>
            <a:noFill/>
          </a:ln>
        </p:spPr>
      </p:sp>
      <p:sp>
        <p:nvSpPr>
          <p:cNvPr id="76" name="Google Shape;76;p81"/>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7" name="Google Shape;77;p81"/>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1"/>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1"/>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81"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7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2"/>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7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7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7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72"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1371600" y="587477"/>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5400"/>
              <a:buFont typeface="Libre Franklin"/>
              <a:buNone/>
            </a:pPr>
            <a:r>
              <a:rPr lang="en-US" sz="5400" b="1"/>
              <a:t>Decoding School Finance</a:t>
            </a:r>
            <a:r>
              <a:rPr lang="en-US" b="1"/>
              <a:t/>
            </a:r>
            <a:br>
              <a:rPr lang="en-US" b="1"/>
            </a:br>
            <a:r>
              <a:rPr lang="en-US" b="1"/>
              <a:t>  </a:t>
            </a:r>
            <a:r>
              <a:rPr lang="en-US" sz="3800" i="1"/>
              <a:t>The mystery of school funding</a:t>
            </a:r>
            <a:endParaRPr sz="3800" i="1"/>
          </a:p>
        </p:txBody>
      </p:sp>
      <p:pic>
        <p:nvPicPr>
          <p:cNvPr id="106" name="Google Shape;106;p1"/>
          <p:cNvPicPr preferRelativeResize="0"/>
          <p:nvPr/>
        </p:nvPicPr>
        <p:blipFill rotWithShape="1">
          <a:blip r:embed="rId3">
            <a:alphaModFix/>
          </a:blip>
          <a:srcRect/>
          <a:stretch/>
        </p:blipFill>
        <p:spPr>
          <a:xfrm>
            <a:off x="6681840" y="2978191"/>
            <a:ext cx="4290960" cy="2978683"/>
          </a:xfrm>
          <a:prstGeom prst="rect">
            <a:avLst/>
          </a:prstGeom>
          <a:noFill/>
          <a:ln>
            <a:noFill/>
          </a:ln>
        </p:spPr>
      </p:pic>
      <p:pic>
        <p:nvPicPr>
          <p:cNvPr id="107" name="Google Shape;107;p1"/>
          <p:cNvPicPr preferRelativeResize="0"/>
          <p:nvPr/>
        </p:nvPicPr>
        <p:blipFill rotWithShape="1">
          <a:blip r:embed="rId4">
            <a:alphaModFix/>
          </a:blip>
          <a:srcRect/>
          <a:stretch/>
        </p:blipFill>
        <p:spPr>
          <a:xfrm>
            <a:off x="1371600" y="2171700"/>
            <a:ext cx="4591665" cy="45916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822"/>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5"/>
          <p:cNvSpPr txBox="1">
            <a:spLocks noGrp="1"/>
          </p:cNvSpPr>
          <p:nvPr>
            <p:ph type="title"/>
          </p:nvPr>
        </p:nvSpPr>
        <p:spPr>
          <a:xfrm>
            <a:off x="1424940" y="396240"/>
            <a:ext cx="9601200" cy="94488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Unspent Funds and Transfers</a:t>
            </a:r>
            <a:endParaRPr/>
          </a:p>
        </p:txBody>
      </p:sp>
      <p:sp>
        <p:nvSpPr>
          <p:cNvPr id="163" name="Google Shape;163;p55"/>
          <p:cNvSpPr txBox="1">
            <a:spLocks noGrp="1"/>
          </p:cNvSpPr>
          <p:nvPr>
            <p:ph type="body" idx="1"/>
          </p:nvPr>
        </p:nvSpPr>
        <p:spPr>
          <a:xfrm>
            <a:off x="1424939" y="1508759"/>
            <a:ext cx="10286769" cy="4864331"/>
          </a:xfrm>
          <a:prstGeom prst="rect">
            <a:avLst/>
          </a:prstGeom>
          <a:noFill/>
          <a:ln>
            <a:noFill/>
          </a:ln>
        </p:spPr>
        <p:txBody>
          <a:bodyPr spcFirstLastPara="1" wrap="square" lIns="91425" tIns="45700" rIns="91425" bIns="45700" anchor="t" anchorCtr="0">
            <a:normAutofit fontScale="85000" lnSpcReduction="20000"/>
          </a:bodyPr>
          <a:lstStyle/>
          <a:p>
            <a:pPr marL="384048" lvl="0" indent="-384703" algn="l" rtl="0">
              <a:lnSpc>
                <a:spcPct val="94000"/>
              </a:lnSpc>
              <a:spcBef>
                <a:spcPts val="0"/>
              </a:spcBef>
              <a:spcAft>
                <a:spcPts val="0"/>
              </a:spcAft>
              <a:buClr>
                <a:schemeClr val="dk2"/>
              </a:buClr>
              <a:buSzPct val="100000"/>
              <a:buChar char="■"/>
            </a:pPr>
            <a:r>
              <a:rPr lang="en-US" sz="3306"/>
              <a:t>Any funds appropriated for classroom instructional support not spent by the end of each fiscal year shall revert to the Education Trust Fund.</a:t>
            </a:r>
            <a:endParaRPr sz="3306"/>
          </a:p>
          <a:p>
            <a:pPr marL="384048" lvl="0" indent="-206248" algn="l" rtl="0">
              <a:lnSpc>
                <a:spcPct val="94000"/>
              </a:lnSpc>
              <a:spcBef>
                <a:spcPts val="1200"/>
              </a:spcBef>
              <a:spcAft>
                <a:spcPts val="0"/>
              </a:spcAft>
              <a:buClr>
                <a:schemeClr val="dk2"/>
              </a:buClr>
              <a:buSzPct val="84687"/>
              <a:buNone/>
            </a:pPr>
            <a:endParaRPr sz="3306"/>
          </a:p>
          <a:p>
            <a:pPr marL="384048" lvl="0" indent="-384703" algn="l" rtl="0">
              <a:lnSpc>
                <a:spcPct val="94000"/>
              </a:lnSpc>
              <a:spcBef>
                <a:spcPts val="1200"/>
              </a:spcBef>
              <a:spcAft>
                <a:spcPts val="0"/>
              </a:spcAft>
              <a:buClr>
                <a:schemeClr val="dk2"/>
              </a:buClr>
              <a:buSzPct val="100000"/>
              <a:buChar char="■"/>
            </a:pPr>
            <a:r>
              <a:rPr lang="en-US" sz="3306"/>
              <a:t>Unspent funds may be used to buy classroom materials for new teachers or those with additional needs.</a:t>
            </a:r>
            <a:endParaRPr sz="3306"/>
          </a:p>
          <a:p>
            <a:pPr marL="0" lvl="0" indent="0" algn="l" rtl="0">
              <a:lnSpc>
                <a:spcPct val="94000"/>
              </a:lnSpc>
              <a:spcBef>
                <a:spcPts val="1200"/>
              </a:spcBef>
              <a:spcAft>
                <a:spcPts val="0"/>
              </a:spcAft>
              <a:buClr>
                <a:schemeClr val="dk2"/>
              </a:buClr>
              <a:buSzPct val="84687"/>
              <a:buNone/>
            </a:pPr>
            <a:endParaRPr sz="3306"/>
          </a:p>
          <a:p>
            <a:pPr marL="384048" lvl="0" indent="-384703" algn="l" rtl="0">
              <a:lnSpc>
                <a:spcPct val="94000"/>
              </a:lnSpc>
              <a:spcBef>
                <a:spcPts val="1200"/>
              </a:spcBef>
              <a:spcAft>
                <a:spcPts val="0"/>
              </a:spcAft>
              <a:buClr>
                <a:schemeClr val="dk2"/>
              </a:buClr>
              <a:buSzPct val="100000"/>
              <a:buChar char="■"/>
            </a:pPr>
            <a:r>
              <a:rPr lang="en-US" sz="3306"/>
              <a:t>Classroom instructional support monies are to be spent on behalf of students at a specific school and are not transportable with the teacher if the teacher is transferred to another school (unless the position is eliminated.)</a:t>
            </a:r>
            <a:endParaRPr sz="3306"/>
          </a:p>
          <a:p>
            <a:pPr marL="384048" lvl="0" indent="-257048" algn="l" rtl="0">
              <a:lnSpc>
                <a:spcPct val="94000"/>
              </a:lnSpc>
              <a:spcBef>
                <a:spcPts val="1200"/>
              </a:spcBef>
              <a:spcAft>
                <a:spcPts val="0"/>
              </a:spcAft>
              <a:buClr>
                <a:schemeClr val="dk2"/>
              </a:buClr>
              <a:buSzPct val="100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6"/>
          <p:cNvSpPr txBox="1">
            <a:spLocks noGrp="1"/>
          </p:cNvSpPr>
          <p:nvPr>
            <p:ph type="title"/>
          </p:nvPr>
        </p:nvSpPr>
        <p:spPr>
          <a:xfrm>
            <a:off x="1295400" y="311400"/>
            <a:ext cx="9601200" cy="10728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Allowable Expenditures</a:t>
            </a:r>
            <a:endParaRPr/>
          </a:p>
        </p:txBody>
      </p:sp>
      <p:sp>
        <p:nvSpPr>
          <p:cNvPr id="169" name="Google Shape;169;p56"/>
          <p:cNvSpPr txBox="1">
            <a:spLocks noGrp="1"/>
          </p:cNvSpPr>
          <p:nvPr>
            <p:ph type="body" idx="1"/>
          </p:nvPr>
        </p:nvSpPr>
        <p:spPr>
          <a:xfrm>
            <a:off x="1371600" y="1316000"/>
            <a:ext cx="10404900" cy="52881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800"/>
              <a:buChar char="■"/>
            </a:pPr>
            <a:r>
              <a:rPr lang="en-US" sz="2800"/>
              <a:t>TVs and media devices used in the classroom (and counselor’s office) for instructional purposes, and the stands, carts, and cabinets used to hold or store them.</a:t>
            </a:r>
            <a:endParaRPr/>
          </a:p>
          <a:p>
            <a:pPr marL="384048" lvl="0" indent="-384048" algn="l" rtl="0">
              <a:lnSpc>
                <a:spcPct val="94000"/>
              </a:lnSpc>
              <a:spcBef>
                <a:spcPts val="1200"/>
              </a:spcBef>
              <a:spcAft>
                <a:spcPts val="0"/>
              </a:spcAft>
              <a:buClr>
                <a:schemeClr val="dk2"/>
              </a:buClr>
              <a:buSzPts val="2800"/>
              <a:buChar char="■"/>
            </a:pPr>
            <a:r>
              <a:rPr lang="en-US" sz="2800"/>
              <a:t>Computers and peripherals used in the classroom (or counselor’s office) for instructional purposes, </a:t>
            </a:r>
            <a:r>
              <a:rPr lang="en-US" sz="2800" b="1"/>
              <a:t>if consistent with the technology plan.</a:t>
            </a:r>
            <a:endParaRPr/>
          </a:p>
          <a:p>
            <a:pPr marL="384048" lvl="0" indent="-384048" algn="l" rtl="0">
              <a:lnSpc>
                <a:spcPct val="94000"/>
              </a:lnSpc>
              <a:spcBef>
                <a:spcPts val="1200"/>
              </a:spcBef>
              <a:spcAft>
                <a:spcPts val="0"/>
              </a:spcAft>
              <a:buClr>
                <a:schemeClr val="dk2"/>
              </a:buClr>
              <a:buSzPts val="2800"/>
              <a:buChar char="■"/>
            </a:pPr>
            <a:r>
              <a:rPr lang="en-US" sz="2800"/>
              <a:t>File cabinet, plastic storage containers, and shelves used to store test and instructional items in the classroom</a:t>
            </a:r>
            <a:endParaRPr/>
          </a:p>
          <a:p>
            <a:pPr marL="384048" lvl="0" indent="-384048" algn="l" rtl="0">
              <a:lnSpc>
                <a:spcPct val="94000"/>
              </a:lnSpc>
              <a:spcBef>
                <a:spcPts val="1200"/>
              </a:spcBef>
              <a:spcAft>
                <a:spcPts val="0"/>
              </a:spcAft>
              <a:buClr>
                <a:schemeClr val="dk2"/>
              </a:buClr>
              <a:buSzPts val="2800"/>
              <a:buChar char="■"/>
            </a:pPr>
            <a:r>
              <a:rPr lang="en-US" sz="2800"/>
              <a:t>Black-out shades</a:t>
            </a:r>
            <a:endParaRPr/>
          </a:p>
          <a:p>
            <a:pPr marL="384048" lvl="0" indent="-384048" algn="l" rtl="0">
              <a:lnSpc>
                <a:spcPct val="94000"/>
              </a:lnSpc>
              <a:spcBef>
                <a:spcPts val="1200"/>
              </a:spcBef>
              <a:spcAft>
                <a:spcPts val="0"/>
              </a:spcAft>
              <a:buClr>
                <a:schemeClr val="dk2"/>
              </a:buClr>
              <a:buSzPts val="2800"/>
              <a:buChar char="■"/>
            </a:pPr>
            <a:r>
              <a:rPr lang="en-US" sz="2800"/>
              <a:t>Rug for kindergarten classrooms</a:t>
            </a:r>
            <a:endParaRPr/>
          </a:p>
          <a:p>
            <a:pPr marL="384048" lvl="0" indent="-257048" algn="l" rtl="0">
              <a:lnSpc>
                <a:spcPct val="94000"/>
              </a:lnSpc>
              <a:spcBef>
                <a:spcPts val="1200"/>
              </a:spcBef>
              <a:spcAft>
                <a:spcPts val="0"/>
              </a:spcAft>
              <a:buClr>
                <a:schemeClr val="dk2"/>
              </a:buClr>
              <a:buSzPts val="2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5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5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5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500"/>
                                        <p:tgtEl>
                                          <p:spTgt spid="1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Effect transition="in" filter="fade">
                                      <p:cBhvr>
                                        <p:cTn id="27" dur="500"/>
                                        <p:tgtEl>
                                          <p:spTgt spid="1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xEl>
                                              <p:pRg st="5" end="5"/>
                                            </p:txEl>
                                          </p:spTgt>
                                        </p:tgtEl>
                                        <p:attrNameLst>
                                          <p:attrName>style.visibility</p:attrName>
                                        </p:attrNameLst>
                                      </p:cBhvr>
                                      <p:to>
                                        <p:strVal val="visible"/>
                                      </p:to>
                                    </p:set>
                                    <p:animEffect transition="in" filter="fade">
                                      <p:cBhvr>
                                        <p:cTn id="32" dur="500"/>
                                        <p:tgtEl>
                                          <p:spTgt spid="1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7"/>
          <p:cNvSpPr txBox="1">
            <a:spLocks noGrp="1"/>
          </p:cNvSpPr>
          <p:nvPr>
            <p:ph type="title"/>
          </p:nvPr>
        </p:nvSpPr>
        <p:spPr>
          <a:xfrm>
            <a:off x="1371600" y="220975"/>
            <a:ext cx="9601200" cy="11802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Allowable Expenditures</a:t>
            </a:r>
            <a:endParaRPr/>
          </a:p>
        </p:txBody>
      </p:sp>
      <p:sp>
        <p:nvSpPr>
          <p:cNvPr id="175" name="Google Shape;175;p57"/>
          <p:cNvSpPr txBox="1">
            <a:spLocks noGrp="1"/>
          </p:cNvSpPr>
          <p:nvPr>
            <p:ph type="body" idx="1"/>
          </p:nvPr>
        </p:nvSpPr>
        <p:spPr>
          <a:xfrm>
            <a:off x="1371600" y="1706879"/>
            <a:ext cx="10210800" cy="4777047"/>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000"/>
              <a:buChar char="■"/>
            </a:pPr>
            <a:r>
              <a:rPr lang="en-US" sz="3000"/>
              <a:t>Refrigerator to store biology and chemistry supplies.</a:t>
            </a:r>
            <a:endParaRPr/>
          </a:p>
          <a:p>
            <a:pPr marL="384048" lvl="0" indent="-384048" algn="l" rtl="0">
              <a:lnSpc>
                <a:spcPct val="94000"/>
              </a:lnSpc>
              <a:spcBef>
                <a:spcPts val="1200"/>
              </a:spcBef>
              <a:spcAft>
                <a:spcPts val="0"/>
              </a:spcAft>
              <a:buClr>
                <a:schemeClr val="dk2"/>
              </a:buClr>
              <a:buSzPts val="3000"/>
              <a:buChar char="■"/>
            </a:pPr>
            <a:r>
              <a:rPr lang="en-US" sz="3000"/>
              <a:t>Surge protector/power strip for instructional equipment</a:t>
            </a:r>
            <a:endParaRPr/>
          </a:p>
          <a:p>
            <a:pPr marL="384048" lvl="0" indent="-384048" algn="l" rtl="0">
              <a:lnSpc>
                <a:spcPct val="94000"/>
              </a:lnSpc>
              <a:spcBef>
                <a:spcPts val="1200"/>
              </a:spcBef>
              <a:spcAft>
                <a:spcPts val="0"/>
              </a:spcAft>
              <a:buClr>
                <a:schemeClr val="dk2"/>
              </a:buClr>
              <a:buSzPts val="3000"/>
              <a:buChar char="■"/>
            </a:pPr>
            <a:r>
              <a:rPr lang="en-US" sz="3000"/>
              <a:t>Classroom bulletin board materials</a:t>
            </a:r>
            <a:endParaRPr/>
          </a:p>
          <a:p>
            <a:pPr marL="384048" lvl="0" indent="-384048" algn="l" rtl="0">
              <a:lnSpc>
                <a:spcPct val="94000"/>
              </a:lnSpc>
              <a:spcBef>
                <a:spcPts val="1200"/>
              </a:spcBef>
              <a:spcAft>
                <a:spcPts val="0"/>
              </a:spcAft>
              <a:buClr>
                <a:schemeClr val="dk2"/>
              </a:buClr>
              <a:buSzPts val="3000"/>
              <a:buChar char="■"/>
            </a:pPr>
            <a:r>
              <a:rPr lang="en-US" sz="3000"/>
              <a:t>Classroom banners and posters</a:t>
            </a:r>
            <a:endParaRPr/>
          </a:p>
          <a:p>
            <a:pPr marL="384048" lvl="0" indent="-384048" algn="l" rtl="0">
              <a:lnSpc>
                <a:spcPct val="94000"/>
              </a:lnSpc>
              <a:spcBef>
                <a:spcPts val="1200"/>
              </a:spcBef>
              <a:spcAft>
                <a:spcPts val="0"/>
              </a:spcAft>
              <a:buClr>
                <a:schemeClr val="dk2"/>
              </a:buClr>
              <a:buSzPts val="3000"/>
              <a:buChar char="■"/>
            </a:pPr>
            <a:r>
              <a:rPr lang="en-US" sz="3000"/>
              <a:t>Canned air spray for keyboards</a:t>
            </a:r>
            <a:endParaRPr/>
          </a:p>
          <a:p>
            <a:pPr marL="384048" lvl="0" indent="-384048" algn="l" rtl="0">
              <a:lnSpc>
                <a:spcPct val="94000"/>
              </a:lnSpc>
              <a:spcBef>
                <a:spcPts val="1200"/>
              </a:spcBef>
              <a:spcAft>
                <a:spcPts val="0"/>
              </a:spcAft>
              <a:buClr>
                <a:schemeClr val="dk2"/>
              </a:buClr>
              <a:buSzPts val="3000"/>
              <a:buChar char="■"/>
            </a:pPr>
            <a:r>
              <a:rPr lang="en-US" sz="3000"/>
              <a:t>Batteries for instructional media </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 calcmode="lin" valueType="num">
                                      <p:cBhvr additive="base">
                                        <p:cTn id="7" dur="500"/>
                                        <p:tgtEl>
                                          <p:spTgt spid="1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 calcmode="lin" valueType="num">
                                      <p:cBhvr additive="base">
                                        <p:cTn id="12" dur="500"/>
                                        <p:tgtEl>
                                          <p:spTgt spid="1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 calcmode="lin" valueType="num">
                                      <p:cBhvr additive="base">
                                        <p:cTn id="17" dur="500"/>
                                        <p:tgtEl>
                                          <p:spTgt spid="1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 calcmode="lin" valueType="num">
                                      <p:cBhvr additive="base">
                                        <p:cTn id="22" dur="500"/>
                                        <p:tgtEl>
                                          <p:spTgt spid="1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5">
                                            <p:txEl>
                                              <p:pRg st="4" end="4"/>
                                            </p:txEl>
                                          </p:spTgt>
                                        </p:tgtEl>
                                        <p:attrNameLst>
                                          <p:attrName>style.visibility</p:attrName>
                                        </p:attrNameLst>
                                      </p:cBhvr>
                                      <p:to>
                                        <p:strVal val="visible"/>
                                      </p:to>
                                    </p:set>
                                    <p:anim calcmode="lin" valueType="num">
                                      <p:cBhvr additive="base">
                                        <p:cTn id="27" dur="500"/>
                                        <p:tgtEl>
                                          <p:spTgt spid="1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5">
                                            <p:txEl>
                                              <p:pRg st="5" end="5"/>
                                            </p:txEl>
                                          </p:spTgt>
                                        </p:tgtEl>
                                        <p:attrNameLst>
                                          <p:attrName>style.visibility</p:attrName>
                                        </p:attrNameLst>
                                      </p:cBhvr>
                                      <p:to>
                                        <p:strVal val="visible"/>
                                      </p:to>
                                    </p:set>
                                    <p:anim calcmode="lin" valueType="num">
                                      <p:cBhvr additive="base">
                                        <p:cTn id="32" dur="500"/>
                                        <p:tgtEl>
                                          <p:spTgt spid="1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8"/>
          <p:cNvSpPr txBox="1">
            <a:spLocks noGrp="1"/>
          </p:cNvSpPr>
          <p:nvPr>
            <p:ph type="title"/>
          </p:nvPr>
        </p:nvSpPr>
        <p:spPr>
          <a:xfrm>
            <a:off x="1371600" y="685800"/>
            <a:ext cx="9601200" cy="10212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Allowable Expenditures</a:t>
            </a:r>
            <a:endParaRPr/>
          </a:p>
        </p:txBody>
      </p:sp>
      <p:sp>
        <p:nvSpPr>
          <p:cNvPr id="181" name="Google Shape;181;p58"/>
          <p:cNvSpPr txBox="1">
            <a:spLocks noGrp="1"/>
          </p:cNvSpPr>
          <p:nvPr>
            <p:ph type="body" idx="1"/>
          </p:nvPr>
        </p:nvSpPr>
        <p:spPr>
          <a:xfrm>
            <a:off x="1371600" y="1706880"/>
            <a:ext cx="10164618" cy="4435302"/>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000"/>
              <a:buChar char="■"/>
            </a:pPr>
            <a:r>
              <a:rPr lang="en-US" sz="3000"/>
              <a:t>Ink cartridges for classroom printers</a:t>
            </a:r>
            <a:endParaRPr/>
          </a:p>
          <a:p>
            <a:pPr marL="384048" lvl="0" indent="-384048" algn="l" rtl="0">
              <a:lnSpc>
                <a:spcPct val="94000"/>
              </a:lnSpc>
              <a:spcBef>
                <a:spcPts val="1200"/>
              </a:spcBef>
              <a:spcAft>
                <a:spcPts val="0"/>
              </a:spcAft>
              <a:buClr>
                <a:schemeClr val="dk2"/>
              </a:buClr>
              <a:buSzPts val="3000"/>
              <a:buChar char="■"/>
            </a:pPr>
            <a:r>
              <a:rPr lang="en-US" sz="3000"/>
              <a:t>Academic incentive items</a:t>
            </a:r>
            <a:endParaRPr/>
          </a:p>
          <a:p>
            <a:pPr marL="384048" lvl="0" indent="-384048" algn="l" rtl="0">
              <a:lnSpc>
                <a:spcPct val="94000"/>
              </a:lnSpc>
              <a:spcBef>
                <a:spcPts val="1200"/>
              </a:spcBef>
              <a:spcAft>
                <a:spcPts val="0"/>
              </a:spcAft>
              <a:buClr>
                <a:schemeClr val="dk2"/>
              </a:buClr>
              <a:buSzPts val="3000"/>
              <a:buChar char="■"/>
            </a:pPr>
            <a:r>
              <a:rPr lang="en-US" sz="3000"/>
              <a:t>Flash drives</a:t>
            </a:r>
            <a:endParaRPr/>
          </a:p>
          <a:p>
            <a:pPr marL="384048" lvl="0" indent="-384048" algn="l" rtl="0">
              <a:lnSpc>
                <a:spcPct val="94000"/>
              </a:lnSpc>
              <a:spcBef>
                <a:spcPts val="1200"/>
              </a:spcBef>
              <a:spcAft>
                <a:spcPts val="0"/>
              </a:spcAft>
              <a:buClr>
                <a:schemeClr val="dk2"/>
              </a:buClr>
              <a:buSzPts val="3000"/>
              <a:buChar char="■"/>
            </a:pPr>
            <a:r>
              <a:rPr lang="en-US" sz="3000"/>
              <a:t>Teachers can decide to pool their student materials allotments to purchase items that will be used for each classroom and their students.</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9"/>
          <p:cNvSpPr txBox="1">
            <a:spLocks noGrp="1"/>
          </p:cNvSpPr>
          <p:nvPr>
            <p:ph type="title"/>
          </p:nvPr>
        </p:nvSpPr>
        <p:spPr>
          <a:xfrm>
            <a:off x="1424938" y="44755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Questionable Expenditures</a:t>
            </a:r>
            <a:endParaRPr/>
          </a:p>
        </p:txBody>
      </p:sp>
      <p:sp>
        <p:nvSpPr>
          <p:cNvPr id="187" name="Google Shape;187;p59"/>
          <p:cNvSpPr txBox="1">
            <a:spLocks noGrp="1"/>
          </p:cNvSpPr>
          <p:nvPr>
            <p:ph type="body" idx="1"/>
          </p:nvPr>
        </p:nvSpPr>
        <p:spPr>
          <a:xfrm>
            <a:off x="1371600" y="1706880"/>
            <a:ext cx="9707880" cy="416052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000"/>
              <a:buChar char="■"/>
            </a:pPr>
            <a:r>
              <a:rPr lang="en-US" sz="3000"/>
              <a:t>Orthopedic teacher’s chair</a:t>
            </a:r>
            <a:endParaRPr/>
          </a:p>
          <a:p>
            <a:pPr marL="384048" lvl="0" indent="-384048" algn="l" rtl="0">
              <a:lnSpc>
                <a:spcPct val="94000"/>
              </a:lnSpc>
              <a:spcBef>
                <a:spcPts val="1200"/>
              </a:spcBef>
              <a:spcAft>
                <a:spcPts val="0"/>
              </a:spcAft>
              <a:buClr>
                <a:schemeClr val="dk2"/>
              </a:buClr>
              <a:buSzPts val="3000"/>
              <a:buChar char="■"/>
            </a:pPr>
            <a:r>
              <a:rPr lang="en-US" sz="3000"/>
              <a:t>Student desk</a:t>
            </a:r>
            <a:endParaRPr/>
          </a:p>
          <a:p>
            <a:pPr marL="384048" lvl="0" indent="-384048" algn="l" rtl="0">
              <a:lnSpc>
                <a:spcPct val="94000"/>
              </a:lnSpc>
              <a:spcBef>
                <a:spcPts val="1200"/>
              </a:spcBef>
              <a:spcAft>
                <a:spcPts val="0"/>
              </a:spcAft>
              <a:buClr>
                <a:schemeClr val="dk2"/>
              </a:buClr>
              <a:buSzPts val="3000"/>
              <a:buChar char="■"/>
            </a:pPr>
            <a:r>
              <a:rPr lang="en-US" sz="3000"/>
              <a:t>Fax Machine</a:t>
            </a:r>
            <a:endParaRPr/>
          </a:p>
          <a:p>
            <a:pPr marL="384048" lvl="0" indent="-384048" algn="l" rtl="0">
              <a:lnSpc>
                <a:spcPct val="94000"/>
              </a:lnSpc>
              <a:spcBef>
                <a:spcPts val="1200"/>
              </a:spcBef>
              <a:spcAft>
                <a:spcPts val="0"/>
              </a:spcAft>
              <a:buClr>
                <a:schemeClr val="dk2"/>
              </a:buClr>
              <a:buSzPts val="3000"/>
              <a:buChar char="■"/>
            </a:pPr>
            <a:r>
              <a:rPr lang="en-US" sz="3000"/>
              <a:t>Candy</a:t>
            </a:r>
            <a:endParaRPr/>
          </a:p>
          <a:p>
            <a:pPr marL="384048" lvl="0" indent="0" algn="l" rtl="0">
              <a:lnSpc>
                <a:spcPct val="94000"/>
              </a:lnSpc>
              <a:spcBef>
                <a:spcPts val="1200"/>
              </a:spcBef>
              <a:spcAft>
                <a:spcPts val="0"/>
              </a:spcAft>
              <a:buNone/>
            </a:pPr>
            <a:endParaRPr/>
          </a:p>
          <a:p>
            <a:pPr marL="384048" lvl="0" indent="-257048" algn="l" rtl="0">
              <a:lnSpc>
                <a:spcPct val="94000"/>
              </a:lnSpc>
              <a:spcBef>
                <a:spcPts val="1200"/>
              </a:spcBef>
              <a:spcAft>
                <a:spcPts val="0"/>
              </a:spcAft>
              <a:buClr>
                <a:schemeClr val="dk2"/>
              </a:buClr>
              <a:buSzPts val="2000"/>
              <a:buNone/>
            </a:pPr>
            <a:endParaRPr/>
          </a:p>
        </p:txBody>
      </p:sp>
      <p:pic>
        <p:nvPicPr>
          <p:cNvPr id="188" name="Google Shape;188;p59" descr="Image result for shocked emoticon"/>
          <p:cNvPicPr preferRelativeResize="0"/>
          <p:nvPr/>
        </p:nvPicPr>
        <p:blipFill rotWithShape="1">
          <a:blip r:embed="rId3">
            <a:alphaModFix/>
          </a:blip>
          <a:srcRect/>
          <a:stretch/>
        </p:blipFill>
        <p:spPr>
          <a:xfrm>
            <a:off x="7667223" y="2703871"/>
            <a:ext cx="3305577" cy="29750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0"/>
          <p:cNvSpPr txBox="1">
            <a:spLocks noGrp="1"/>
          </p:cNvSpPr>
          <p:nvPr>
            <p:ph type="title"/>
          </p:nvPr>
        </p:nvSpPr>
        <p:spPr>
          <a:xfrm>
            <a:off x="1558775" y="220975"/>
            <a:ext cx="9601200" cy="11973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Unallowable Expenditures</a:t>
            </a:r>
            <a:endParaRPr/>
          </a:p>
        </p:txBody>
      </p:sp>
      <p:sp>
        <p:nvSpPr>
          <p:cNvPr id="194" name="Google Shape;194;p60"/>
          <p:cNvSpPr txBox="1">
            <a:spLocks noGrp="1"/>
          </p:cNvSpPr>
          <p:nvPr>
            <p:ph type="body" idx="1"/>
          </p:nvPr>
        </p:nvSpPr>
        <p:spPr>
          <a:xfrm>
            <a:off x="1371600" y="1418275"/>
            <a:ext cx="9708000" cy="44490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000"/>
              <a:buChar char="■"/>
            </a:pPr>
            <a:r>
              <a:rPr lang="en-US" sz="3000"/>
              <a:t>Field trip costs, such as bus rental, food for chaperones, admission charges, etc.</a:t>
            </a:r>
            <a:endParaRPr/>
          </a:p>
          <a:p>
            <a:pPr marL="384048" lvl="0" indent="-384048" algn="l" rtl="0">
              <a:lnSpc>
                <a:spcPct val="94000"/>
              </a:lnSpc>
              <a:spcBef>
                <a:spcPts val="1200"/>
              </a:spcBef>
              <a:spcAft>
                <a:spcPts val="0"/>
              </a:spcAft>
              <a:buClr>
                <a:schemeClr val="dk2"/>
              </a:buClr>
              <a:buSzPts val="3000"/>
              <a:buChar char="■"/>
            </a:pPr>
            <a:r>
              <a:rPr lang="en-US" sz="3000"/>
              <a:t>Membership dues to any organization or association</a:t>
            </a:r>
            <a:endParaRPr/>
          </a:p>
          <a:p>
            <a:pPr marL="384048" lvl="0" indent="-384048" algn="l" rtl="0">
              <a:lnSpc>
                <a:spcPct val="94000"/>
              </a:lnSpc>
              <a:spcBef>
                <a:spcPts val="1200"/>
              </a:spcBef>
              <a:spcAft>
                <a:spcPts val="0"/>
              </a:spcAft>
              <a:buClr>
                <a:schemeClr val="dk2"/>
              </a:buClr>
              <a:buSzPts val="3000"/>
              <a:buChar char="■"/>
            </a:pPr>
            <a:r>
              <a:rPr lang="en-US" sz="3000"/>
              <a:t>Extra-curricular activity expenses</a:t>
            </a:r>
            <a:endParaRPr/>
          </a:p>
          <a:p>
            <a:pPr marL="384048" lvl="0" indent="-384048" algn="l" rtl="0">
              <a:lnSpc>
                <a:spcPct val="94000"/>
              </a:lnSpc>
              <a:spcBef>
                <a:spcPts val="1200"/>
              </a:spcBef>
              <a:spcAft>
                <a:spcPts val="0"/>
              </a:spcAft>
              <a:buClr>
                <a:schemeClr val="dk2"/>
              </a:buClr>
              <a:buSzPts val="3000"/>
              <a:buChar char="■"/>
            </a:pPr>
            <a:r>
              <a:rPr lang="en-US" sz="3000"/>
              <a:t>Registration fees and other conference expenses</a:t>
            </a:r>
            <a:endParaRPr/>
          </a:p>
          <a:p>
            <a:pPr marL="914400" lvl="1" indent="-384048" algn="l" rtl="0">
              <a:lnSpc>
                <a:spcPct val="94000"/>
              </a:lnSpc>
              <a:spcBef>
                <a:spcPts val="700"/>
              </a:spcBef>
              <a:spcAft>
                <a:spcPts val="0"/>
              </a:spcAft>
              <a:buClr>
                <a:schemeClr val="dk2"/>
              </a:buClr>
              <a:buSzPts val="3000"/>
              <a:buChar char="o"/>
            </a:pPr>
            <a:r>
              <a:rPr lang="en-US" sz="3000"/>
              <a:t>Possible allowable from Professional Development funds</a:t>
            </a:r>
            <a:endParaRPr sz="3000"/>
          </a:p>
        </p:txBody>
      </p:sp>
      <p:pic>
        <p:nvPicPr>
          <p:cNvPr id="195" name="Google Shape;195;p60" descr="Related image"/>
          <p:cNvPicPr preferRelativeResize="0"/>
          <p:nvPr/>
        </p:nvPicPr>
        <p:blipFill rotWithShape="1">
          <a:blip r:embed="rId3">
            <a:alphaModFix/>
          </a:blip>
          <a:srcRect/>
          <a:stretch/>
        </p:blipFill>
        <p:spPr>
          <a:xfrm>
            <a:off x="9542073" y="4611587"/>
            <a:ext cx="2246425" cy="2246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7"/>
          <p:cNvSpPr txBox="1">
            <a:spLocks noGrp="1"/>
          </p:cNvSpPr>
          <p:nvPr>
            <p:ph type="title"/>
          </p:nvPr>
        </p:nvSpPr>
        <p:spPr>
          <a:xfrm>
            <a:off x="1452713" y="243737"/>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Budget Committee</a:t>
            </a:r>
            <a:endParaRPr/>
          </a:p>
        </p:txBody>
      </p:sp>
      <p:sp>
        <p:nvSpPr>
          <p:cNvPr id="201" name="Google Shape;201;p47"/>
          <p:cNvSpPr txBox="1">
            <a:spLocks noGrp="1"/>
          </p:cNvSpPr>
          <p:nvPr>
            <p:ph type="body" idx="1"/>
          </p:nvPr>
        </p:nvSpPr>
        <p:spPr>
          <a:xfrm>
            <a:off x="993050" y="1401100"/>
            <a:ext cx="10520400" cy="5176800"/>
          </a:xfrm>
          <a:prstGeom prst="rect">
            <a:avLst/>
          </a:prstGeom>
          <a:noFill/>
          <a:ln>
            <a:noFill/>
          </a:ln>
        </p:spPr>
        <p:txBody>
          <a:bodyPr spcFirstLastPara="1" wrap="square" lIns="91425" tIns="45700" rIns="91425" bIns="45700" anchor="t" anchorCtr="0">
            <a:normAutofit/>
          </a:bodyPr>
          <a:lstStyle/>
          <a:p>
            <a:pPr marL="384048" lvl="0" indent="-384048" algn="l" rtl="0">
              <a:lnSpc>
                <a:spcPct val="150000"/>
              </a:lnSpc>
              <a:spcBef>
                <a:spcPts val="0"/>
              </a:spcBef>
              <a:spcAft>
                <a:spcPts val="0"/>
              </a:spcAft>
              <a:buClr>
                <a:schemeClr val="dk2"/>
              </a:buClr>
              <a:buSzPts val="3000"/>
              <a:buChar char="■"/>
            </a:pPr>
            <a:r>
              <a:rPr lang="en-US" sz="3000"/>
              <a:t>Each school must have a budget committee.</a:t>
            </a:r>
            <a:endParaRPr/>
          </a:p>
          <a:p>
            <a:pPr marL="384048" lvl="0" indent="-384048" algn="l" rtl="0">
              <a:lnSpc>
                <a:spcPct val="150000"/>
              </a:lnSpc>
              <a:spcBef>
                <a:spcPts val="1200"/>
              </a:spcBef>
              <a:spcAft>
                <a:spcPts val="0"/>
              </a:spcAft>
              <a:buClr>
                <a:schemeClr val="dk2"/>
              </a:buClr>
              <a:buSzPts val="3000"/>
              <a:buChar char="■"/>
            </a:pPr>
            <a:r>
              <a:rPr lang="en-US" sz="3000"/>
              <a:t>The budget committee should be comprised of 5 members</a:t>
            </a:r>
            <a:endParaRPr/>
          </a:p>
          <a:p>
            <a:pPr marL="914400" lvl="1" indent="-384048" algn="l" rtl="0">
              <a:lnSpc>
                <a:spcPct val="94000"/>
              </a:lnSpc>
              <a:spcBef>
                <a:spcPts val="700"/>
              </a:spcBef>
              <a:spcAft>
                <a:spcPts val="0"/>
              </a:spcAft>
              <a:buClr>
                <a:schemeClr val="dk2"/>
              </a:buClr>
              <a:buSzPts val="3000"/>
              <a:buChar char="o"/>
            </a:pPr>
            <a:r>
              <a:rPr lang="en-US" sz="3000"/>
              <a:t>Principal (or Designee)</a:t>
            </a:r>
            <a:endParaRPr/>
          </a:p>
          <a:p>
            <a:pPr marL="914400" lvl="1" indent="-384048" algn="l" rtl="0">
              <a:lnSpc>
                <a:spcPct val="94000"/>
              </a:lnSpc>
              <a:spcBef>
                <a:spcPts val="700"/>
              </a:spcBef>
              <a:spcAft>
                <a:spcPts val="0"/>
              </a:spcAft>
              <a:buClr>
                <a:schemeClr val="dk2"/>
              </a:buClr>
              <a:buSzPts val="3000"/>
              <a:buChar char="o"/>
            </a:pPr>
            <a:r>
              <a:rPr lang="en-US" sz="3000"/>
              <a:t>4 Teachers</a:t>
            </a:r>
            <a:endParaRPr/>
          </a:p>
          <a:p>
            <a:pPr marL="1371600" lvl="2" indent="-384047" algn="l" rtl="0">
              <a:lnSpc>
                <a:spcPct val="94000"/>
              </a:lnSpc>
              <a:spcBef>
                <a:spcPts val="700"/>
              </a:spcBef>
              <a:spcAft>
                <a:spcPts val="0"/>
              </a:spcAft>
              <a:buClr>
                <a:schemeClr val="dk2"/>
              </a:buClr>
              <a:buSzPts val="3000"/>
              <a:buChar char="■"/>
            </a:pPr>
            <a:r>
              <a:rPr lang="en-US" sz="3000"/>
              <a:t>Elected Annually</a:t>
            </a:r>
            <a:endParaRPr/>
          </a:p>
          <a:p>
            <a:pPr marL="1371600" lvl="2" indent="-384047" algn="l" rtl="0">
              <a:lnSpc>
                <a:spcPct val="94000"/>
              </a:lnSpc>
              <a:spcBef>
                <a:spcPts val="700"/>
              </a:spcBef>
              <a:spcAft>
                <a:spcPts val="0"/>
              </a:spcAft>
              <a:buClr>
                <a:schemeClr val="dk2"/>
              </a:buClr>
              <a:buSzPts val="3000"/>
              <a:buChar char="■"/>
            </a:pPr>
            <a:r>
              <a:rPr lang="en-US" sz="3000"/>
              <a:t>Voting by Secret Ballot</a:t>
            </a:r>
            <a:endParaRPr/>
          </a:p>
          <a:p>
            <a:pPr marL="1371600" lvl="2" indent="-384047" algn="l" rtl="0">
              <a:lnSpc>
                <a:spcPct val="94000"/>
              </a:lnSpc>
              <a:spcBef>
                <a:spcPts val="700"/>
              </a:spcBef>
              <a:spcAft>
                <a:spcPts val="0"/>
              </a:spcAft>
              <a:buClr>
                <a:schemeClr val="dk2"/>
              </a:buClr>
              <a:buSzPts val="3000"/>
              <a:buChar char="■"/>
            </a:pPr>
            <a:r>
              <a:rPr lang="en-US" sz="3000"/>
              <a:t>Majority Vote</a:t>
            </a:r>
            <a:endParaRPr sz="3000"/>
          </a:p>
        </p:txBody>
      </p:sp>
      <p:pic>
        <p:nvPicPr>
          <p:cNvPr id="202" name="Google Shape;202;p47" descr="C:\Users\Mr.Ford\AppData\Local\Microsoft\Windows\Temporary Internet Files\Content.IE5\KC3F24C7\MC900250922[1].wmf"/>
          <p:cNvPicPr preferRelativeResize="0"/>
          <p:nvPr/>
        </p:nvPicPr>
        <p:blipFill rotWithShape="1">
          <a:blip r:embed="rId3">
            <a:alphaModFix/>
          </a:blip>
          <a:srcRect/>
          <a:stretch/>
        </p:blipFill>
        <p:spPr>
          <a:xfrm>
            <a:off x="8347587" y="3528795"/>
            <a:ext cx="2743200" cy="27670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8"/>
          <p:cNvSpPr txBox="1">
            <a:spLocks noGrp="1"/>
          </p:cNvSpPr>
          <p:nvPr>
            <p:ph type="title"/>
          </p:nvPr>
        </p:nvSpPr>
        <p:spPr>
          <a:xfrm>
            <a:off x="1371600" y="294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Budget Committee</a:t>
            </a:r>
            <a:endParaRPr/>
          </a:p>
        </p:txBody>
      </p:sp>
      <p:sp>
        <p:nvSpPr>
          <p:cNvPr id="208" name="Google Shape;208;p48"/>
          <p:cNvSpPr txBox="1">
            <a:spLocks noGrp="1"/>
          </p:cNvSpPr>
          <p:nvPr>
            <p:ph type="body" idx="1"/>
          </p:nvPr>
        </p:nvSpPr>
        <p:spPr>
          <a:xfrm>
            <a:off x="1371600" y="1503200"/>
            <a:ext cx="10090800" cy="48330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100"/>
              <a:buChar char="■"/>
            </a:pPr>
            <a:r>
              <a:rPr lang="en-US" sz="3100"/>
              <a:t>The committee should elect:</a:t>
            </a:r>
            <a:endParaRPr/>
          </a:p>
          <a:p>
            <a:pPr marL="914400" lvl="1" indent="-384048" algn="l" rtl="0">
              <a:lnSpc>
                <a:spcPct val="94000"/>
              </a:lnSpc>
              <a:spcBef>
                <a:spcPts val="700"/>
              </a:spcBef>
              <a:spcAft>
                <a:spcPts val="0"/>
              </a:spcAft>
              <a:buClr>
                <a:schemeClr val="dk2"/>
              </a:buClr>
              <a:buSzPts val="3100"/>
              <a:buChar char="o"/>
            </a:pPr>
            <a:r>
              <a:rPr lang="en-US" sz="3100"/>
              <a:t>Chairperson</a:t>
            </a:r>
            <a:endParaRPr/>
          </a:p>
          <a:p>
            <a:pPr marL="914400" lvl="1" indent="-384048" algn="l" rtl="0">
              <a:lnSpc>
                <a:spcPct val="94000"/>
              </a:lnSpc>
              <a:spcBef>
                <a:spcPts val="700"/>
              </a:spcBef>
              <a:spcAft>
                <a:spcPts val="0"/>
              </a:spcAft>
              <a:buClr>
                <a:schemeClr val="dk2"/>
              </a:buClr>
              <a:buSzPts val="3100"/>
              <a:buChar char="o"/>
            </a:pPr>
            <a:r>
              <a:rPr lang="en-US" sz="3100"/>
              <a:t>Secretary – responsible for keeping minutes and actions tracked to approve the budgets during the secret balloting process.</a:t>
            </a:r>
            <a:endParaRPr/>
          </a:p>
          <a:p>
            <a:pPr marL="384048" lvl="0" indent="-384048" algn="l" rtl="0">
              <a:lnSpc>
                <a:spcPct val="150000"/>
              </a:lnSpc>
              <a:spcBef>
                <a:spcPts val="1200"/>
              </a:spcBef>
              <a:spcAft>
                <a:spcPts val="0"/>
              </a:spcAft>
              <a:buClr>
                <a:schemeClr val="dk2"/>
              </a:buClr>
              <a:buSzPts val="3100"/>
              <a:buChar char="■"/>
            </a:pPr>
            <a:r>
              <a:rPr lang="en-US" sz="3100"/>
              <a:t>The committee </a:t>
            </a:r>
            <a:r>
              <a:rPr lang="en-US" sz="3100" i="1"/>
              <a:t>may </a:t>
            </a:r>
            <a:r>
              <a:rPr lang="en-US" sz="3100"/>
              <a:t> form advisory committees.</a:t>
            </a:r>
            <a:endParaRPr/>
          </a:p>
          <a:p>
            <a:pPr marL="384048" lvl="0" indent="-384048" algn="l" rtl="0">
              <a:lnSpc>
                <a:spcPct val="100000"/>
              </a:lnSpc>
              <a:spcBef>
                <a:spcPts val="1200"/>
              </a:spcBef>
              <a:spcAft>
                <a:spcPts val="0"/>
              </a:spcAft>
              <a:buClr>
                <a:schemeClr val="dk2"/>
              </a:buClr>
              <a:buSzPts val="3100"/>
              <a:buChar char="■"/>
            </a:pPr>
            <a:r>
              <a:rPr lang="en-US" sz="3100"/>
              <a:t>The committee must propose a budget for CIS, EXCLUDING student materials/teacher fee.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7a6c545508_0_13"/>
          <p:cNvSpPr txBox="1">
            <a:spLocks noGrp="1"/>
          </p:cNvSpPr>
          <p:nvPr>
            <p:ph type="title"/>
          </p:nvPr>
        </p:nvSpPr>
        <p:spPr>
          <a:xfrm>
            <a:off x="1371600" y="261125"/>
            <a:ext cx="1056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000"/>
              <a:buFont typeface="Libre Franklin"/>
              <a:buNone/>
            </a:pPr>
            <a:r>
              <a:rPr lang="en-US" sz="4000"/>
              <a:t>Proposed Budget for Technology and  Professional Development</a:t>
            </a:r>
            <a:endParaRPr sz="4000"/>
          </a:p>
        </p:txBody>
      </p:sp>
      <p:sp>
        <p:nvSpPr>
          <p:cNvPr id="214" name="Google Shape;214;g27a6c545508_0_13"/>
          <p:cNvSpPr txBox="1">
            <a:spLocks noGrp="1"/>
          </p:cNvSpPr>
          <p:nvPr>
            <p:ph type="body" idx="1"/>
          </p:nvPr>
        </p:nvSpPr>
        <p:spPr>
          <a:xfrm>
            <a:off x="1371600" y="2171700"/>
            <a:ext cx="9601200" cy="4275000"/>
          </a:xfrm>
          <a:prstGeom prst="rect">
            <a:avLst/>
          </a:prstGeom>
          <a:noFill/>
          <a:ln>
            <a:noFill/>
          </a:ln>
        </p:spPr>
        <p:txBody>
          <a:bodyPr spcFirstLastPara="1" wrap="square" lIns="91425" tIns="45700" rIns="91425" bIns="45700" anchor="t" anchorCtr="0">
            <a:normAutofit/>
          </a:bodyPr>
          <a:lstStyle/>
          <a:p>
            <a:pPr marL="384048" lvl="0" indent="-398335" algn="l" rtl="0">
              <a:lnSpc>
                <a:spcPct val="94000"/>
              </a:lnSpc>
              <a:spcBef>
                <a:spcPts val="0"/>
              </a:spcBef>
              <a:spcAft>
                <a:spcPts val="0"/>
              </a:spcAft>
              <a:buClr>
                <a:schemeClr val="dk2"/>
              </a:buClr>
              <a:buSzPts val="3000"/>
              <a:buChar char="■"/>
            </a:pPr>
            <a:r>
              <a:rPr lang="en-US" sz="3000"/>
              <a:t>The professional development and technology budgets must be consistent with the latest plans in your ACIP.</a:t>
            </a:r>
            <a:endParaRPr/>
          </a:p>
          <a:p>
            <a:pPr marL="384048" lvl="0" indent="-207835" algn="l" rtl="0">
              <a:lnSpc>
                <a:spcPct val="94000"/>
              </a:lnSpc>
              <a:spcBef>
                <a:spcPts val="1200"/>
              </a:spcBef>
              <a:spcAft>
                <a:spcPts val="0"/>
              </a:spcAft>
              <a:buClr>
                <a:schemeClr val="dk2"/>
              </a:buClr>
              <a:buSzPts val="3000"/>
              <a:buNone/>
            </a:pPr>
            <a:endParaRPr sz="3000"/>
          </a:p>
          <a:p>
            <a:pPr marL="384048" lvl="0" indent="0" algn="l" rtl="0">
              <a:lnSpc>
                <a:spcPct val="94000"/>
              </a:lnSpc>
              <a:spcBef>
                <a:spcPts val="1200"/>
              </a:spcBef>
              <a:spcAft>
                <a:spcPts val="0"/>
              </a:spcAft>
              <a:buNone/>
            </a:pP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9"/>
          <p:cNvSpPr txBox="1">
            <a:spLocks noGrp="1"/>
          </p:cNvSpPr>
          <p:nvPr>
            <p:ph type="title"/>
          </p:nvPr>
        </p:nvSpPr>
        <p:spPr>
          <a:xfrm>
            <a:off x="1371600" y="261125"/>
            <a:ext cx="1056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000"/>
              <a:buFont typeface="Libre Franklin"/>
              <a:buNone/>
            </a:pPr>
            <a:r>
              <a:rPr lang="en-US" sz="4000"/>
              <a:t>Proposed Budget for Library Enhancement</a:t>
            </a:r>
            <a:endParaRPr sz="4000"/>
          </a:p>
        </p:txBody>
      </p:sp>
      <p:sp>
        <p:nvSpPr>
          <p:cNvPr id="220" name="Google Shape;220;p49"/>
          <p:cNvSpPr txBox="1">
            <a:spLocks noGrp="1"/>
          </p:cNvSpPr>
          <p:nvPr>
            <p:ph type="body" idx="1"/>
          </p:nvPr>
        </p:nvSpPr>
        <p:spPr>
          <a:xfrm>
            <a:off x="1371600" y="1401100"/>
            <a:ext cx="10185900" cy="5045700"/>
          </a:xfrm>
          <a:prstGeom prst="rect">
            <a:avLst/>
          </a:prstGeom>
          <a:noFill/>
          <a:ln>
            <a:noFill/>
          </a:ln>
        </p:spPr>
        <p:txBody>
          <a:bodyPr spcFirstLastPara="1" wrap="square" lIns="91425" tIns="45700" rIns="91425" bIns="45700" anchor="t" anchorCtr="0">
            <a:noAutofit/>
          </a:bodyPr>
          <a:lstStyle/>
          <a:p>
            <a:pPr marL="384048" lvl="0" indent="-436435" algn="l" rtl="0">
              <a:lnSpc>
                <a:spcPct val="94000"/>
              </a:lnSpc>
              <a:spcBef>
                <a:spcPts val="1200"/>
              </a:spcBef>
              <a:spcAft>
                <a:spcPts val="0"/>
              </a:spcAft>
              <a:buClr>
                <a:schemeClr val="dk2"/>
              </a:buClr>
              <a:buSzPts val="3600"/>
              <a:buChar char="■"/>
            </a:pPr>
            <a:r>
              <a:rPr lang="en-US" sz="3600"/>
              <a:t>Library enhancement budgets are developed in consultation with the school’s media specialist.</a:t>
            </a:r>
            <a:endParaRPr sz="3600"/>
          </a:p>
          <a:p>
            <a:pPr marL="384048" lvl="0" indent="0" algn="l" rtl="0">
              <a:lnSpc>
                <a:spcPct val="94000"/>
              </a:lnSpc>
              <a:spcBef>
                <a:spcPts val="1200"/>
              </a:spcBef>
              <a:spcAft>
                <a:spcPts val="0"/>
              </a:spcAft>
              <a:buNone/>
            </a:pPr>
            <a:endParaRPr sz="900"/>
          </a:p>
          <a:p>
            <a:pPr marL="914400" lvl="1" indent="-385635" algn="l" rtl="0">
              <a:lnSpc>
                <a:spcPct val="94000"/>
              </a:lnSpc>
              <a:spcBef>
                <a:spcPts val="700"/>
              </a:spcBef>
              <a:spcAft>
                <a:spcPts val="0"/>
              </a:spcAft>
              <a:buClr>
                <a:schemeClr val="dk2"/>
              </a:buClr>
              <a:buSzPts val="2800"/>
              <a:buChar char="o"/>
            </a:pPr>
            <a:r>
              <a:rPr lang="en-US" sz="2800"/>
              <a:t>Although the teachers vote on how library funds are spent, the media specialist can only offer advice to the budget committee or subcommittee.</a:t>
            </a:r>
            <a:endParaRPr sz="2800"/>
          </a:p>
          <a:p>
            <a:pPr marL="914400" lvl="0" indent="0" algn="l" rtl="0">
              <a:lnSpc>
                <a:spcPct val="94000"/>
              </a:lnSpc>
              <a:spcBef>
                <a:spcPts val="700"/>
              </a:spcBef>
              <a:spcAft>
                <a:spcPts val="0"/>
              </a:spcAft>
              <a:buNone/>
            </a:pPr>
            <a:endParaRPr sz="2800"/>
          </a:p>
          <a:p>
            <a:pPr marL="914400" lvl="1" indent="-385635" algn="l" rtl="0">
              <a:lnSpc>
                <a:spcPct val="94000"/>
              </a:lnSpc>
              <a:spcBef>
                <a:spcPts val="700"/>
              </a:spcBef>
              <a:spcAft>
                <a:spcPts val="0"/>
              </a:spcAft>
              <a:buClr>
                <a:schemeClr val="dk2"/>
              </a:buClr>
              <a:buSzPts val="2800"/>
              <a:buChar char="o"/>
            </a:pPr>
            <a:r>
              <a:rPr lang="en-US" sz="2800"/>
              <a:t>Library enhancement funds are strictly for the library media center, not the classroom</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
          <p:cNvPicPr preferRelativeResize="0"/>
          <p:nvPr/>
        </p:nvPicPr>
        <p:blipFill rotWithShape="1">
          <a:blip r:embed="rId3">
            <a:alphaModFix/>
          </a:blip>
          <a:srcRect/>
          <a:stretch/>
        </p:blipFill>
        <p:spPr>
          <a:xfrm>
            <a:off x="3087328" y="170859"/>
            <a:ext cx="5607665" cy="66871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0"/>
          <p:cNvSpPr txBox="1">
            <a:spLocks noGrp="1"/>
          </p:cNvSpPr>
          <p:nvPr>
            <p:ph type="title"/>
          </p:nvPr>
        </p:nvSpPr>
        <p:spPr>
          <a:xfrm>
            <a:off x="1485900" y="278377"/>
            <a:ext cx="9601200" cy="11397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Approval of Budgets</a:t>
            </a:r>
            <a:endParaRPr/>
          </a:p>
        </p:txBody>
      </p:sp>
      <p:sp>
        <p:nvSpPr>
          <p:cNvPr id="226" name="Google Shape;226;p50"/>
          <p:cNvSpPr txBox="1">
            <a:spLocks noGrp="1"/>
          </p:cNvSpPr>
          <p:nvPr>
            <p:ph type="body" idx="1"/>
          </p:nvPr>
        </p:nvSpPr>
        <p:spPr>
          <a:xfrm>
            <a:off x="1371600" y="1418075"/>
            <a:ext cx="9930900" cy="5112000"/>
          </a:xfrm>
          <a:prstGeom prst="rect">
            <a:avLst/>
          </a:prstGeom>
          <a:noFill/>
          <a:ln>
            <a:noFill/>
          </a:ln>
        </p:spPr>
        <p:txBody>
          <a:bodyPr spcFirstLastPara="1" wrap="square" lIns="91425" tIns="45700" rIns="91425" bIns="45700" anchor="t" anchorCtr="0">
            <a:normAutofit lnSpcReduction="10000"/>
          </a:bodyPr>
          <a:lstStyle/>
          <a:p>
            <a:pPr marL="384048" lvl="0" indent="-384048" algn="l" rtl="0">
              <a:lnSpc>
                <a:spcPct val="100000"/>
              </a:lnSpc>
              <a:spcBef>
                <a:spcPts val="0"/>
              </a:spcBef>
              <a:spcAft>
                <a:spcPts val="0"/>
              </a:spcAft>
              <a:buClr>
                <a:schemeClr val="dk2"/>
              </a:buClr>
              <a:buSzPts val="3200"/>
              <a:buChar char="■"/>
            </a:pPr>
            <a:r>
              <a:rPr lang="en-US" sz="3200"/>
              <a:t>Proposed budgets should be submitted to teachers at a called meeting.</a:t>
            </a:r>
            <a:endParaRPr sz="3200"/>
          </a:p>
          <a:p>
            <a:pPr marL="384048" lvl="0" indent="0" algn="l" rtl="0">
              <a:lnSpc>
                <a:spcPct val="100000"/>
              </a:lnSpc>
              <a:spcBef>
                <a:spcPts val="0"/>
              </a:spcBef>
              <a:spcAft>
                <a:spcPts val="0"/>
              </a:spcAft>
              <a:buNone/>
            </a:pPr>
            <a:endParaRPr sz="3200"/>
          </a:p>
          <a:p>
            <a:pPr marL="384048" lvl="0" indent="-384048" algn="l" rtl="0">
              <a:lnSpc>
                <a:spcPct val="100000"/>
              </a:lnSpc>
              <a:spcBef>
                <a:spcPts val="1000"/>
              </a:spcBef>
              <a:spcAft>
                <a:spcPts val="0"/>
              </a:spcAft>
              <a:buClr>
                <a:schemeClr val="dk2"/>
              </a:buClr>
              <a:buSzPts val="3200"/>
              <a:buChar char="■"/>
            </a:pPr>
            <a:r>
              <a:rPr lang="en-US" sz="3200"/>
              <a:t>Teachers must be given at least two workdays to review the proposed budget, prior to taking a vote.</a:t>
            </a:r>
            <a:endParaRPr/>
          </a:p>
          <a:p>
            <a:pPr marL="384048" lvl="0" indent="-384048" algn="l" rtl="0">
              <a:lnSpc>
                <a:spcPct val="150000"/>
              </a:lnSpc>
              <a:spcBef>
                <a:spcPts val="1200"/>
              </a:spcBef>
              <a:spcAft>
                <a:spcPts val="0"/>
              </a:spcAft>
              <a:buClr>
                <a:schemeClr val="dk2"/>
              </a:buClr>
              <a:buSzPts val="3200"/>
              <a:buChar char="■"/>
            </a:pPr>
            <a:r>
              <a:rPr lang="en-US" sz="3200"/>
              <a:t>Voting must be by secret ballot.</a:t>
            </a:r>
            <a:endParaRPr/>
          </a:p>
          <a:p>
            <a:pPr marL="384048" lvl="0" indent="-384048" algn="l" rtl="0">
              <a:lnSpc>
                <a:spcPct val="150000"/>
              </a:lnSpc>
              <a:spcBef>
                <a:spcPts val="1200"/>
              </a:spcBef>
              <a:spcAft>
                <a:spcPts val="0"/>
              </a:spcAft>
              <a:buClr>
                <a:schemeClr val="dk2"/>
              </a:buClr>
              <a:buSzPts val="3200"/>
              <a:buChar char="■"/>
            </a:pPr>
            <a:r>
              <a:rPr lang="en-US" sz="3200"/>
              <a:t>Budget must be approved by majority vote.</a:t>
            </a:r>
            <a:endParaRPr/>
          </a:p>
          <a:p>
            <a:pPr marL="384048" lvl="0" indent="-257048" algn="l" rtl="0">
              <a:lnSpc>
                <a:spcPct val="150000"/>
              </a:lnSpc>
              <a:spcBef>
                <a:spcPts val="1200"/>
              </a:spcBef>
              <a:spcAft>
                <a:spcPts val="0"/>
              </a:spcAft>
              <a:buClr>
                <a:schemeClr val="dk2"/>
              </a:buClr>
              <a:buSzPts val="2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1"/>
          <p:cNvSpPr txBox="1">
            <a:spLocks noGrp="1"/>
          </p:cNvSpPr>
          <p:nvPr>
            <p:ph type="title"/>
          </p:nvPr>
        </p:nvSpPr>
        <p:spPr>
          <a:xfrm>
            <a:off x="1371600" y="241352"/>
            <a:ext cx="9601200" cy="10575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Approval of Budgets</a:t>
            </a:r>
            <a:endParaRPr/>
          </a:p>
        </p:txBody>
      </p:sp>
      <p:sp>
        <p:nvSpPr>
          <p:cNvPr id="232" name="Google Shape;232;p51"/>
          <p:cNvSpPr txBox="1">
            <a:spLocks noGrp="1"/>
          </p:cNvSpPr>
          <p:nvPr>
            <p:ph type="body" idx="1"/>
          </p:nvPr>
        </p:nvSpPr>
        <p:spPr>
          <a:xfrm>
            <a:off x="1371600" y="1196900"/>
            <a:ext cx="10229400" cy="5305800"/>
          </a:xfrm>
          <a:prstGeom prst="rect">
            <a:avLst/>
          </a:prstGeom>
          <a:noFill/>
          <a:ln>
            <a:noFill/>
          </a:ln>
        </p:spPr>
        <p:txBody>
          <a:bodyPr spcFirstLastPara="1" wrap="square" lIns="91425" tIns="45700" rIns="91425" bIns="45700" anchor="t" anchorCtr="0">
            <a:normAutofit/>
          </a:bodyPr>
          <a:lstStyle/>
          <a:p>
            <a:pPr marL="384048" lvl="0" indent="-384048" algn="l" rtl="0">
              <a:lnSpc>
                <a:spcPct val="100000"/>
              </a:lnSpc>
              <a:spcBef>
                <a:spcPts val="0"/>
              </a:spcBef>
              <a:spcAft>
                <a:spcPts val="0"/>
              </a:spcAft>
              <a:buClr>
                <a:schemeClr val="dk2"/>
              </a:buClr>
              <a:buSzPts val="2800"/>
              <a:buChar char="■"/>
            </a:pPr>
            <a:r>
              <a:rPr lang="en-US" sz="2800"/>
              <a:t>A proposed budget that is not approved is returned to the budget committee for revision, taking into consideration the teachers’ recommendations.</a:t>
            </a:r>
            <a:endParaRPr/>
          </a:p>
          <a:p>
            <a:pPr marL="384048" lvl="0" indent="-206248" algn="l" rtl="0">
              <a:lnSpc>
                <a:spcPct val="100000"/>
              </a:lnSpc>
              <a:spcBef>
                <a:spcPts val="1200"/>
              </a:spcBef>
              <a:spcAft>
                <a:spcPts val="0"/>
              </a:spcAft>
              <a:buClr>
                <a:schemeClr val="dk2"/>
              </a:buClr>
              <a:buSzPts val="2800"/>
              <a:buNone/>
            </a:pPr>
            <a:endParaRPr sz="2800"/>
          </a:p>
          <a:p>
            <a:pPr marL="384048" lvl="0" indent="-384048" algn="l" rtl="0">
              <a:lnSpc>
                <a:spcPct val="100000"/>
              </a:lnSpc>
              <a:spcBef>
                <a:spcPts val="1200"/>
              </a:spcBef>
              <a:spcAft>
                <a:spcPts val="0"/>
              </a:spcAft>
              <a:buClr>
                <a:schemeClr val="dk2"/>
              </a:buClr>
              <a:buSzPts val="2800"/>
              <a:buChar char="■"/>
            </a:pPr>
            <a:r>
              <a:rPr lang="en-US" sz="2800"/>
              <a:t>The revised budget proposed by the budget committee must be submitted to a secret ballot vote of the teachers.</a:t>
            </a:r>
            <a:endParaRPr/>
          </a:p>
          <a:p>
            <a:pPr marL="384048" lvl="0" indent="-206248" algn="l" rtl="0">
              <a:lnSpc>
                <a:spcPct val="100000"/>
              </a:lnSpc>
              <a:spcBef>
                <a:spcPts val="1200"/>
              </a:spcBef>
              <a:spcAft>
                <a:spcPts val="0"/>
              </a:spcAft>
              <a:buClr>
                <a:schemeClr val="dk2"/>
              </a:buClr>
              <a:buSzPts val="2800"/>
              <a:buNone/>
            </a:pPr>
            <a:endParaRPr sz="2800"/>
          </a:p>
          <a:p>
            <a:pPr marL="384048" lvl="0" indent="-384048" algn="l" rtl="0">
              <a:lnSpc>
                <a:spcPct val="100000"/>
              </a:lnSpc>
              <a:spcBef>
                <a:spcPts val="1200"/>
              </a:spcBef>
              <a:spcAft>
                <a:spcPts val="0"/>
              </a:spcAft>
              <a:buClr>
                <a:schemeClr val="dk2"/>
              </a:buClr>
              <a:buSzPts val="2800"/>
              <a:buChar char="■"/>
            </a:pPr>
            <a:r>
              <a:rPr lang="en-US" sz="2800"/>
              <a:t>If the revised budget is not approved, the process will continue until a budget is approved.</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2"/>
          <p:cNvSpPr txBox="1">
            <a:spLocks noGrp="1"/>
          </p:cNvSpPr>
          <p:nvPr>
            <p:ph type="title"/>
          </p:nvPr>
        </p:nvSpPr>
        <p:spPr>
          <a:xfrm>
            <a:off x="1371600" y="266700"/>
            <a:ext cx="9601200" cy="9906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Approved Budgets</a:t>
            </a:r>
            <a:endParaRPr/>
          </a:p>
        </p:txBody>
      </p:sp>
      <p:sp>
        <p:nvSpPr>
          <p:cNvPr id="238" name="Google Shape;238;p52"/>
          <p:cNvSpPr txBox="1">
            <a:spLocks noGrp="1"/>
          </p:cNvSpPr>
          <p:nvPr>
            <p:ph type="body" idx="1"/>
          </p:nvPr>
        </p:nvSpPr>
        <p:spPr>
          <a:xfrm>
            <a:off x="1371600" y="1257300"/>
            <a:ext cx="10407300" cy="5265900"/>
          </a:xfrm>
          <a:prstGeom prst="rect">
            <a:avLst/>
          </a:prstGeom>
          <a:noFill/>
          <a:ln>
            <a:noFill/>
          </a:ln>
        </p:spPr>
        <p:txBody>
          <a:bodyPr spcFirstLastPara="1" wrap="square" lIns="91425" tIns="45700" rIns="91425" bIns="45700" anchor="t" anchorCtr="0">
            <a:normAutofit lnSpcReduction="20000"/>
          </a:bodyPr>
          <a:lstStyle/>
          <a:p>
            <a:pPr marL="384048" lvl="0" indent="-384048" algn="l" rtl="0">
              <a:lnSpc>
                <a:spcPct val="100000"/>
              </a:lnSpc>
              <a:spcBef>
                <a:spcPts val="0"/>
              </a:spcBef>
              <a:spcAft>
                <a:spcPts val="0"/>
              </a:spcAft>
              <a:buClr>
                <a:schemeClr val="dk2"/>
              </a:buClr>
              <a:buSzPts val="3000"/>
              <a:buChar char="■"/>
            </a:pPr>
            <a:r>
              <a:rPr lang="en-US" sz="3000"/>
              <a:t>The approved budget is submitted to the Chief School Financial Officer on the forms provided by the State Department of Education.</a:t>
            </a:r>
            <a:endParaRPr/>
          </a:p>
          <a:p>
            <a:pPr marL="384048" lvl="0" indent="-193548" algn="l" rtl="0">
              <a:lnSpc>
                <a:spcPct val="100000"/>
              </a:lnSpc>
              <a:spcBef>
                <a:spcPts val="1200"/>
              </a:spcBef>
              <a:spcAft>
                <a:spcPts val="0"/>
              </a:spcAft>
              <a:buClr>
                <a:schemeClr val="dk2"/>
              </a:buClr>
              <a:buSzPts val="3000"/>
              <a:buNone/>
            </a:pPr>
            <a:endParaRPr sz="3000"/>
          </a:p>
          <a:p>
            <a:pPr marL="384048" lvl="0" indent="-384048" algn="l" rtl="0">
              <a:lnSpc>
                <a:spcPct val="94000"/>
              </a:lnSpc>
              <a:spcBef>
                <a:spcPts val="1200"/>
              </a:spcBef>
              <a:spcAft>
                <a:spcPts val="0"/>
              </a:spcAft>
              <a:buClr>
                <a:schemeClr val="dk2"/>
              </a:buClr>
              <a:buSzPts val="3000"/>
              <a:buChar char="■"/>
            </a:pPr>
            <a:r>
              <a:rPr lang="en-US" sz="3000"/>
              <a:t>The following must be maintained for audit:</a:t>
            </a:r>
            <a:endParaRPr/>
          </a:p>
          <a:p>
            <a:pPr marL="914400" lvl="1" indent="-384048" algn="l" rtl="0">
              <a:lnSpc>
                <a:spcPct val="94000"/>
              </a:lnSpc>
              <a:spcBef>
                <a:spcPts val="700"/>
              </a:spcBef>
              <a:spcAft>
                <a:spcPts val="0"/>
              </a:spcAft>
              <a:buClr>
                <a:schemeClr val="dk2"/>
              </a:buClr>
              <a:buSzPts val="3000"/>
              <a:buChar char="o"/>
            </a:pPr>
            <a:r>
              <a:rPr lang="en-US" sz="3000"/>
              <a:t>Budget committee minutes</a:t>
            </a:r>
            <a:endParaRPr/>
          </a:p>
          <a:p>
            <a:pPr marL="914400" lvl="1" indent="-384048" algn="l" rtl="0">
              <a:lnSpc>
                <a:spcPct val="94000"/>
              </a:lnSpc>
              <a:spcBef>
                <a:spcPts val="700"/>
              </a:spcBef>
              <a:spcAft>
                <a:spcPts val="0"/>
              </a:spcAft>
              <a:buClr>
                <a:schemeClr val="dk2"/>
              </a:buClr>
              <a:buSzPts val="3000"/>
              <a:buChar char="o"/>
            </a:pPr>
            <a:r>
              <a:rPr lang="en-US" sz="3000"/>
              <a:t>Proposed budgets</a:t>
            </a:r>
            <a:endParaRPr/>
          </a:p>
          <a:p>
            <a:pPr marL="914400" lvl="1" indent="-384048" algn="l" rtl="0">
              <a:lnSpc>
                <a:spcPct val="94000"/>
              </a:lnSpc>
              <a:spcBef>
                <a:spcPts val="700"/>
              </a:spcBef>
              <a:spcAft>
                <a:spcPts val="0"/>
              </a:spcAft>
              <a:buClr>
                <a:schemeClr val="dk2"/>
              </a:buClr>
              <a:buSzPts val="3000"/>
              <a:buChar char="o"/>
            </a:pPr>
            <a:r>
              <a:rPr lang="en-US" sz="3000"/>
              <a:t>Revised budgets (if any)</a:t>
            </a:r>
            <a:endParaRPr/>
          </a:p>
          <a:p>
            <a:pPr marL="914400" lvl="1" indent="-384048" algn="l" rtl="0">
              <a:lnSpc>
                <a:spcPct val="94000"/>
              </a:lnSpc>
              <a:spcBef>
                <a:spcPts val="700"/>
              </a:spcBef>
              <a:spcAft>
                <a:spcPts val="0"/>
              </a:spcAft>
              <a:buClr>
                <a:schemeClr val="dk2"/>
              </a:buClr>
              <a:buSzPts val="3000"/>
              <a:buChar char="o"/>
            </a:pPr>
            <a:r>
              <a:rPr lang="en-US" sz="3000"/>
              <a:t>Secret ballots for committee members</a:t>
            </a:r>
            <a:endParaRPr/>
          </a:p>
          <a:p>
            <a:pPr marL="914400" lvl="1" indent="-384048" algn="l" rtl="0">
              <a:lnSpc>
                <a:spcPct val="94000"/>
              </a:lnSpc>
              <a:spcBef>
                <a:spcPts val="700"/>
              </a:spcBef>
              <a:spcAft>
                <a:spcPts val="0"/>
              </a:spcAft>
              <a:buClr>
                <a:schemeClr val="dk2"/>
              </a:buClr>
              <a:buSzPts val="3000"/>
              <a:buChar char="o"/>
            </a:pPr>
            <a:r>
              <a:rPr lang="en-US" sz="3000"/>
              <a:t>Secret ballots for each proposed budget</a:t>
            </a:r>
            <a:endParaRPr/>
          </a:p>
          <a:p>
            <a:pPr marL="914400" lvl="1" indent="-384048" algn="l" rtl="0">
              <a:lnSpc>
                <a:spcPct val="94000"/>
              </a:lnSpc>
              <a:spcBef>
                <a:spcPts val="700"/>
              </a:spcBef>
              <a:spcAft>
                <a:spcPts val="0"/>
              </a:spcAft>
              <a:buClr>
                <a:schemeClr val="dk2"/>
              </a:buClr>
              <a:buSzPts val="3000"/>
              <a:buChar char="o"/>
            </a:pPr>
            <a:r>
              <a:rPr lang="en-US" sz="3000"/>
              <a:t>Secret ballots for each revised budget</a:t>
            </a:r>
            <a:endParaRPr/>
          </a:p>
          <a:p>
            <a:pPr marL="530352" lvl="1" indent="0" algn="l" rtl="0">
              <a:lnSpc>
                <a:spcPct val="94000"/>
              </a:lnSpc>
              <a:spcBef>
                <a:spcPts val="700"/>
              </a:spcBef>
              <a:spcAft>
                <a:spcPts val="0"/>
              </a:spcAft>
              <a:buClr>
                <a:schemeClr val="dk2"/>
              </a:buClr>
              <a:buSzPts val="2600"/>
              <a:buNone/>
            </a:pPr>
            <a:endParaRPr sz="2600"/>
          </a:p>
        </p:txBody>
      </p:sp>
      <p:pic>
        <p:nvPicPr>
          <p:cNvPr id="239" name="Google Shape;239;p52" descr="C:\Users\Mr.Ford\AppData\Local\Microsoft\Windows\Temporary Internet Files\Content.IE5\KC3F24C7\MC900044867[1].wmf"/>
          <p:cNvPicPr preferRelativeResize="0"/>
          <p:nvPr/>
        </p:nvPicPr>
        <p:blipFill rotWithShape="1">
          <a:blip r:embed="rId3">
            <a:alphaModFix/>
          </a:blip>
          <a:srcRect/>
          <a:stretch/>
        </p:blipFill>
        <p:spPr>
          <a:xfrm>
            <a:off x="9779757" y="3564360"/>
            <a:ext cx="1839717" cy="1828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3"/>
          <p:cNvSpPr txBox="1">
            <a:spLocks noGrp="1"/>
          </p:cNvSpPr>
          <p:nvPr>
            <p:ph type="title"/>
          </p:nvPr>
        </p:nvSpPr>
        <p:spPr>
          <a:xfrm>
            <a:off x="1371600" y="2667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Approved Budgets</a:t>
            </a:r>
            <a:endParaRPr/>
          </a:p>
        </p:txBody>
      </p:sp>
      <p:sp>
        <p:nvSpPr>
          <p:cNvPr id="245" name="Google Shape;245;p53"/>
          <p:cNvSpPr txBox="1">
            <a:spLocks noGrp="1"/>
          </p:cNvSpPr>
          <p:nvPr>
            <p:ph type="body" idx="1"/>
          </p:nvPr>
        </p:nvSpPr>
        <p:spPr>
          <a:xfrm>
            <a:off x="1371600" y="1257300"/>
            <a:ext cx="9974580" cy="531876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000"/>
              <a:buChar char="■"/>
            </a:pPr>
            <a:r>
              <a:rPr lang="en-US" sz="3000"/>
              <a:t>All expenditures for CIS and related documents are subject to audit by State Examiners of Public Accounts or CPA Firms.</a:t>
            </a:r>
            <a:endParaRPr sz="3000"/>
          </a:p>
        </p:txBody>
      </p:sp>
      <p:pic>
        <p:nvPicPr>
          <p:cNvPr id="246" name="Google Shape;246;p53" descr="C:\Users\Mr.Ford\AppData\Local\Microsoft\Windows\Temporary Internet Files\Content.IE5\KC3F24C7\MC900250922[1].wmf"/>
          <p:cNvPicPr preferRelativeResize="0"/>
          <p:nvPr/>
        </p:nvPicPr>
        <p:blipFill rotWithShape="1">
          <a:blip r:embed="rId3">
            <a:alphaModFix/>
          </a:blip>
          <a:srcRect/>
          <a:stretch/>
        </p:blipFill>
        <p:spPr>
          <a:xfrm>
            <a:off x="4800599" y="2915800"/>
            <a:ext cx="3047250" cy="3073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1"/>
          <p:cNvSpPr txBox="1">
            <a:spLocks noGrp="1"/>
          </p:cNvSpPr>
          <p:nvPr>
            <p:ph type="title"/>
          </p:nvPr>
        </p:nvSpPr>
        <p:spPr>
          <a:xfrm>
            <a:off x="1371599" y="508819"/>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Timelines</a:t>
            </a:r>
            <a:endParaRPr/>
          </a:p>
        </p:txBody>
      </p:sp>
      <p:sp>
        <p:nvSpPr>
          <p:cNvPr id="252" name="Google Shape;252;p61"/>
          <p:cNvSpPr txBox="1">
            <a:spLocks noGrp="1"/>
          </p:cNvSpPr>
          <p:nvPr>
            <p:ph type="body" idx="1"/>
          </p:nvPr>
        </p:nvSpPr>
        <p:spPr>
          <a:xfrm>
            <a:off x="1371599" y="1376516"/>
            <a:ext cx="10284691" cy="483032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000"/>
              <a:buChar char="■"/>
            </a:pPr>
            <a:r>
              <a:rPr lang="en-US" sz="3000"/>
              <a:t>At least some of the individual teacher allotment must be made available for expenditure by December 1.</a:t>
            </a:r>
            <a:endParaRPr/>
          </a:p>
          <a:p>
            <a:pPr marL="384048" lvl="0" indent="-384048" algn="l" rtl="0">
              <a:lnSpc>
                <a:spcPct val="94000"/>
              </a:lnSpc>
              <a:spcBef>
                <a:spcPts val="1200"/>
              </a:spcBef>
              <a:spcAft>
                <a:spcPts val="0"/>
              </a:spcAft>
              <a:buClr>
                <a:schemeClr val="dk2"/>
              </a:buClr>
              <a:buSzPts val="3000"/>
              <a:buChar char="■"/>
            </a:pPr>
            <a:r>
              <a:rPr lang="en-US" sz="3000"/>
              <a:t>The Legislative intent is that all of these funds be made available for expenditure as soon in the school year as possible</a:t>
            </a:r>
            <a:endParaRPr/>
          </a:p>
          <a:p>
            <a:pPr marL="384048" lvl="0" indent="-384048" algn="l" rtl="0">
              <a:lnSpc>
                <a:spcPct val="94000"/>
              </a:lnSpc>
              <a:spcBef>
                <a:spcPts val="1200"/>
              </a:spcBef>
              <a:spcAft>
                <a:spcPts val="0"/>
              </a:spcAft>
              <a:buClr>
                <a:schemeClr val="dk2"/>
              </a:buClr>
              <a:buSzPts val="3000"/>
              <a:buChar char="■"/>
            </a:pPr>
            <a:r>
              <a:rPr lang="en-US" sz="3000"/>
              <a:t>Although reasonable deadlines to expend all of these funds may be established, a teacher has until the end of the fiscal year to order items.</a:t>
            </a:r>
            <a:endParaRPr/>
          </a:p>
          <a:p>
            <a:pPr marL="384048" lvl="0" indent="-257048" algn="l" rtl="0">
              <a:lnSpc>
                <a:spcPct val="94000"/>
              </a:lnSpc>
              <a:spcBef>
                <a:spcPts val="1200"/>
              </a:spcBef>
              <a:spcAft>
                <a:spcPts val="0"/>
              </a:spcAft>
              <a:buClr>
                <a:schemeClr val="dk2"/>
              </a:buClr>
              <a:buSzPts val="2000"/>
              <a:buNone/>
            </a:pPr>
            <a:endParaRPr/>
          </a:p>
        </p:txBody>
      </p:sp>
      <p:pic>
        <p:nvPicPr>
          <p:cNvPr id="253" name="Google Shape;253;p61" descr="C:\Users\Mr.Ford\AppData\Local\Microsoft\Windows\Temporary Internet Files\Content.IE5\6TKS3SM7\MC900290073[1].wmf"/>
          <p:cNvPicPr preferRelativeResize="0"/>
          <p:nvPr/>
        </p:nvPicPr>
        <p:blipFill rotWithShape="1">
          <a:blip r:embed="rId3">
            <a:alphaModFix/>
          </a:blip>
          <a:srcRect/>
          <a:stretch/>
        </p:blipFill>
        <p:spPr>
          <a:xfrm>
            <a:off x="8016519" y="4812320"/>
            <a:ext cx="2031999" cy="21101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2"/>
          <p:cNvSpPr txBox="1">
            <a:spLocks noGrp="1"/>
          </p:cNvSpPr>
          <p:nvPr>
            <p:ph type="ctrTitle"/>
          </p:nvPr>
        </p:nvSpPr>
        <p:spPr>
          <a:xfrm>
            <a:off x="1915128" y="2314923"/>
            <a:ext cx="8361229" cy="2098226"/>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5000"/>
              <a:buFont typeface="Libre Franklin"/>
              <a:buNone/>
            </a:pPr>
            <a:r>
              <a:rPr lang="en-US" sz="5000" cap="none"/>
              <a:t>Understanding Budget Reports</a:t>
            </a:r>
            <a:endParaRPr sz="5000" cap="non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3"/>
          <p:cNvSpPr txBox="1">
            <a:spLocks noGrp="1"/>
          </p:cNvSpPr>
          <p:nvPr>
            <p:ph type="title"/>
          </p:nvPr>
        </p:nvSpPr>
        <p:spPr>
          <a:xfrm>
            <a:off x="1295400" y="234600"/>
            <a:ext cx="9601200" cy="9024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Budgets</a:t>
            </a:r>
            <a:endParaRPr/>
          </a:p>
        </p:txBody>
      </p:sp>
      <p:sp>
        <p:nvSpPr>
          <p:cNvPr id="265" name="Google Shape;265;p63"/>
          <p:cNvSpPr txBox="1">
            <a:spLocks noGrp="1"/>
          </p:cNvSpPr>
          <p:nvPr>
            <p:ph type="body" idx="1"/>
          </p:nvPr>
        </p:nvSpPr>
        <p:spPr>
          <a:xfrm>
            <a:off x="1371600" y="1315925"/>
            <a:ext cx="10173900" cy="4798500"/>
          </a:xfrm>
          <a:prstGeom prst="rect">
            <a:avLst/>
          </a:prstGeom>
          <a:noFill/>
          <a:ln>
            <a:noFill/>
          </a:ln>
        </p:spPr>
        <p:txBody>
          <a:bodyPr spcFirstLastPara="1" wrap="square" lIns="91425" tIns="45700" rIns="91425" bIns="45700" anchor="t" anchorCtr="0">
            <a:normAutofit lnSpcReduction="10000"/>
          </a:bodyPr>
          <a:lstStyle/>
          <a:p>
            <a:pPr marL="384048" lvl="0" indent="-384048" algn="l" rtl="0">
              <a:lnSpc>
                <a:spcPct val="94000"/>
              </a:lnSpc>
              <a:spcBef>
                <a:spcPts val="0"/>
              </a:spcBef>
              <a:spcAft>
                <a:spcPts val="0"/>
              </a:spcAft>
              <a:buClr>
                <a:schemeClr val="dk2"/>
              </a:buClr>
              <a:buSzPts val="3000"/>
              <a:buChar char="■"/>
            </a:pPr>
            <a:r>
              <a:rPr lang="en-US" sz="3000"/>
              <a:t>Budgeting is the process of planning resources and prioritizing needs of an organization.</a:t>
            </a:r>
            <a:endParaRPr/>
          </a:p>
          <a:p>
            <a:pPr marL="914400" lvl="1" indent="-384048" algn="l" rtl="0">
              <a:lnSpc>
                <a:spcPct val="94000"/>
              </a:lnSpc>
              <a:spcBef>
                <a:spcPts val="700"/>
              </a:spcBef>
              <a:spcAft>
                <a:spcPts val="0"/>
              </a:spcAft>
              <a:buClr>
                <a:schemeClr val="dk2"/>
              </a:buClr>
              <a:buSzPts val="3000"/>
              <a:buChar char="o"/>
            </a:pPr>
            <a:r>
              <a:rPr lang="en-US" sz="3000"/>
              <a:t>In most cases, for a governmental entity the budget represents the legal authority to spend money.</a:t>
            </a:r>
            <a:endParaRPr sz="3000"/>
          </a:p>
          <a:p>
            <a:pPr marL="914400" lvl="0" indent="0" algn="l" rtl="0">
              <a:lnSpc>
                <a:spcPct val="94000"/>
              </a:lnSpc>
              <a:spcBef>
                <a:spcPts val="700"/>
              </a:spcBef>
              <a:spcAft>
                <a:spcPts val="0"/>
              </a:spcAft>
              <a:buNone/>
            </a:pPr>
            <a:endParaRPr sz="3000"/>
          </a:p>
          <a:p>
            <a:pPr marL="384048" lvl="0" indent="-384048" algn="l" rtl="0">
              <a:lnSpc>
                <a:spcPct val="94000"/>
              </a:lnSpc>
              <a:spcBef>
                <a:spcPts val="1200"/>
              </a:spcBef>
              <a:spcAft>
                <a:spcPts val="0"/>
              </a:spcAft>
              <a:buClr>
                <a:schemeClr val="dk2"/>
              </a:buClr>
              <a:buSzPts val="3000"/>
              <a:buChar char="■"/>
            </a:pPr>
            <a:r>
              <a:rPr lang="en-US" sz="3000"/>
              <a:t>The budget also provides an important tool for the control and evaluation of resources and the use of those resources.</a:t>
            </a:r>
            <a:endParaRPr/>
          </a:p>
          <a:p>
            <a:pPr marL="914400" lvl="1" indent="-384048" algn="l" rtl="0">
              <a:lnSpc>
                <a:spcPct val="94000"/>
              </a:lnSpc>
              <a:spcBef>
                <a:spcPts val="700"/>
              </a:spcBef>
              <a:spcAft>
                <a:spcPts val="0"/>
              </a:spcAft>
              <a:buClr>
                <a:schemeClr val="dk2"/>
              </a:buClr>
              <a:buSzPts val="3000"/>
              <a:buChar char="o"/>
            </a:pPr>
            <a:r>
              <a:rPr lang="en-US" sz="3000"/>
              <a:t>Financial Accountability</a:t>
            </a:r>
            <a:endParaRPr/>
          </a:p>
          <a:p>
            <a:pPr marL="384048" lvl="0" indent="-257048" algn="l" rtl="0">
              <a:lnSpc>
                <a:spcPct val="94000"/>
              </a:lnSpc>
              <a:spcBef>
                <a:spcPts val="1200"/>
              </a:spcBef>
              <a:spcAft>
                <a:spcPts val="0"/>
              </a:spcAft>
              <a:buClr>
                <a:schemeClr val="dk2"/>
              </a:buClr>
              <a:buSzPts val="2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 calcmode="lin" valueType="num">
                                      <p:cBhvr additive="base">
                                        <p:cTn id="7" dur="500"/>
                                        <p:tgtEl>
                                          <p:spTgt spid="2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 calcmode="lin" valueType="num">
                                      <p:cBhvr additive="base">
                                        <p:cTn id="12" dur="500"/>
                                        <p:tgtEl>
                                          <p:spTgt spid="2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 calcmode="lin" valueType="num">
                                      <p:cBhvr additive="base">
                                        <p:cTn id="17" dur="500"/>
                                        <p:tgtEl>
                                          <p:spTgt spid="2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 calcmode="lin" valueType="num">
                                      <p:cBhvr additive="base">
                                        <p:cTn id="22" dur="500"/>
                                        <p:tgtEl>
                                          <p:spTgt spid="2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5">
                                            <p:txEl>
                                              <p:pRg st="4" end="4"/>
                                            </p:txEl>
                                          </p:spTgt>
                                        </p:tgtEl>
                                        <p:attrNameLst>
                                          <p:attrName>style.visibility</p:attrName>
                                        </p:attrNameLst>
                                      </p:cBhvr>
                                      <p:to>
                                        <p:strVal val="visible"/>
                                      </p:to>
                                    </p:set>
                                    <p:anim calcmode="lin" valueType="num">
                                      <p:cBhvr additive="base">
                                        <p:cTn id="27" dur="500"/>
                                        <p:tgtEl>
                                          <p:spTgt spid="2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5">
                                            <p:txEl>
                                              <p:pRg st="5" end="5"/>
                                            </p:txEl>
                                          </p:spTgt>
                                        </p:tgtEl>
                                        <p:attrNameLst>
                                          <p:attrName>style.visibility</p:attrName>
                                        </p:attrNameLst>
                                      </p:cBhvr>
                                      <p:to>
                                        <p:strVal val="visible"/>
                                      </p:to>
                                    </p:set>
                                    <p:anim calcmode="lin" valueType="num">
                                      <p:cBhvr additive="base">
                                        <p:cTn id="32" dur="500"/>
                                        <p:tgtEl>
                                          <p:spTgt spid="26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Budgets</a:t>
            </a:r>
            <a:endParaRPr/>
          </a:p>
        </p:txBody>
      </p:sp>
      <p:sp>
        <p:nvSpPr>
          <p:cNvPr id="271" name="Google Shape;271;p64"/>
          <p:cNvSpPr txBox="1">
            <a:spLocks noGrp="1"/>
          </p:cNvSpPr>
          <p:nvPr>
            <p:ph type="body" idx="1"/>
          </p:nvPr>
        </p:nvSpPr>
        <p:spPr>
          <a:xfrm>
            <a:off x="1371600" y="1737360"/>
            <a:ext cx="9601200"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300"/>
              <a:buChar char="■"/>
            </a:pPr>
            <a:r>
              <a:rPr lang="en-US" sz="3300"/>
              <a:t>Provide a financial plan for the organization</a:t>
            </a:r>
            <a:endParaRPr/>
          </a:p>
          <a:p>
            <a:pPr marL="384048" lvl="0" indent="-384048" algn="l" rtl="0">
              <a:lnSpc>
                <a:spcPct val="94000"/>
              </a:lnSpc>
              <a:spcBef>
                <a:spcPts val="1200"/>
              </a:spcBef>
              <a:spcAft>
                <a:spcPts val="0"/>
              </a:spcAft>
              <a:buClr>
                <a:schemeClr val="dk2"/>
              </a:buClr>
              <a:buSzPts val="3300"/>
              <a:buChar char="■"/>
            </a:pPr>
            <a:r>
              <a:rPr lang="en-US" sz="3300"/>
              <a:t>Important at all levels of any organization</a:t>
            </a:r>
            <a:endParaRPr/>
          </a:p>
          <a:p>
            <a:pPr marL="384048" lvl="0" indent="-384048" algn="l" rtl="0">
              <a:lnSpc>
                <a:spcPct val="94000"/>
              </a:lnSpc>
              <a:spcBef>
                <a:spcPts val="1200"/>
              </a:spcBef>
              <a:spcAft>
                <a:spcPts val="0"/>
              </a:spcAft>
              <a:buClr>
                <a:schemeClr val="dk2"/>
              </a:buClr>
              <a:buSzPts val="3300"/>
              <a:buChar char="■"/>
            </a:pPr>
            <a:r>
              <a:rPr lang="en-US" sz="3300"/>
              <a:t>Critical element for success</a:t>
            </a:r>
            <a:endParaRPr/>
          </a:p>
          <a:p>
            <a:pPr marL="384048" lvl="0" indent="-384048" algn="l" rtl="0">
              <a:lnSpc>
                <a:spcPct val="94000"/>
              </a:lnSpc>
              <a:spcBef>
                <a:spcPts val="1200"/>
              </a:spcBef>
              <a:spcAft>
                <a:spcPts val="0"/>
              </a:spcAft>
              <a:buClr>
                <a:schemeClr val="dk2"/>
              </a:buClr>
              <a:buSzPts val="3300"/>
              <a:buChar char="■"/>
            </a:pPr>
            <a:r>
              <a:rPr lang="en-US" sz="3300"/>
              <a:t>Assess financial condition</a:t>
            </a:r>
            <a:endParaRPr/>
          </a:p>
          <a:p>
            <a:pPr marL="384048" lvl="0" indent="-384048" algn="l" rtl="0">
              <a:lnSpc>
                <a:spcPct val="94000"/>
              </a:lnSpc>
              <a:spcBef>
                <a:spcPts val="1200"/>
              </a:spcBef>
              <a:spcAft>
                <a:spcPts val="0"/>
              </a:spcAft>
              <a:buClr>
                <a:schemeClr val="dk2"/>
              </a:buClr>
              <a:buSzPts val="3300"/>
              <a:buChar char="■"/>
            </a:pPr>
            <a:r>
              <a:rPr lang="en-US" sz="3300"/>
              <a:t>Create roadmap for future</a:t>
            </a:r>
            <a:endParaRPr/>
          </a:p>
          <a:p>
            <a:pPr marL="384048" lvl="0" indent="-257048" algn="l" rtl="0">
              <a:lnSpc>
                <a:spcPct val="94000"/>
              </a:lnSpc>
              <a:spcBef>
                <a:spcPts val="1200"/>
              </a:spcBef>
              <a:spcAft>
                <a:spcPts val="0"/>
              </a:spcAft>
              <a:buClr>
                <a:schemeClr val="dk2"/>
              </a:buClr>
              <a:buSzPts val="2000"/>
              <a:buNone/>
            </a:pPr>
            <a:endParaRPr/>
          </a:p>
        </p:txBody>
      </p:sp>
      <p:pic>
        <p:nvPicPr>
          <p:cNvPr id="272" name="Google Shape;272;p64" descr="http://www.cic-caracas.org/wp-content/uploads/2011/11/Business-Meeting-Clip-Art-600x450.jpg"/>
          <p:cNvPicPr preferRelativeResize="0"/>
          <p:nvPr/>
        </p:nvPicPr>
        <p:blipFill rotWithShape="1">
          <a:blip r:embed="rId3">
            <a:alphaModFix/>
          </a:blip>
          <a:srcRect/>
          <a:stretch/>
        </p:blipFill>
        <p:spPr>
          <a:xfrm>
            <a:off x="7560733" y="3706282"/>
            <a:ext cx="3815554" cy="28616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5"/>
          <p:cNvSpPr txBox="1">
            <a:spLocks noGrp="1"/>
          </p:cNvSpPr>
          <p:nvPr>
            <p:ph type="title"/>
          </p:nvPr>
        </p:nvSpPr>
        <p:spPr>
          <a:xfrm>
            <a:off x="1371600" y="199276"/>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Parts of the Account Number</a:t>
            </a:r>
            <a:endParaRPr/>
          </a:p>
        </p:txBody>
      </p:sp>
      <p:sp>
        <p:nvSpPr>
          <p:cNvPr id="278" name="Google Shape;278;p65"/>
          <p:cNvSpPr txBox="1">
            <a:spLocks noGrp="1"/>
          </p:cNvSpPr>
          <p:nvPr>
            <p:ph type="body" idx="1"/>
          </p:nvPr>
        </p:nvSpPr>
        <p:spPr>
          <a:xfrm>
            <a:off x="1258529" y="1064954"/>
            <a:ext cx="10277689" cy="5650478"/>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400"/>
              <a:buChar char="■"/>
            </a:pPr>
            <a:r>
              <a:rPr lang="en-US" sz="2400"/>
              <a:t>Fund Type &amp; Account Group</a:t>
            </a:r>
            <a:endParaRPr/>
          </a:p>
          <a:p>
            <a:pPr marL="384048" lvl="0" indent="-384048" algn="l" rtl="0">
              <a:lnSpc>
                <a:spcPct val="94000"/>
              </a:lnSpc>
              <a:spcBef>
                <a:spcPts val="1200"/>
              </a:spcBef>
              <a:spcAft>
                <a:spcPts val="0"/>
              </a:spcAft>
              <a:buClr>
                <a:schemeClr val="dk2"/>
              </a:buClr>
              <a:buSzPts val="2400"/>
              <a:buChar char="■"/>
            </a:pPr>
            <a:r>
              <a:rPr lang="en-US" sz="2400"/>
              <a:t>Account Type</a:t>
            </a:r>
            <a:endParaRPr/>
          </a:p>
          <a:p>
            <a:pPr marL="384048" lvl="0" indent="-384048" algn="l" rtl="0">
              <a:lnSpc>
                <a:spcPct val="94000"/>
              </a:lnSpc>
              <a:spcBef>
                <a:spcPts val="1200"/>
              </a:spcBef>
              <a:spcAft>
                <a:spcPts val="0"/>
              </a:spcAft>
              <a:buClr>
                <a:schemeClr val="dk2"/>
              </a:buClr>
              <a:buSzPts val="2400"/>
              <a:buChar char="■"/>
            </a:pPr>
            <a:r>
              <a:rPr lang="en-US" sz="2400"/>
              <a:t>Account Code (Function)</a:t>
            </a:r>
            <a:endParaRPr/>
          </a:p>
          <a:p>
            <a:pPr marL="384048" lvl="0" indent="-384048" algn="l" rtl="0">
              <a:lnSpc>
                <a:spcPct val="94000"/>
              </a:lnSpc>
              <a:spcBef>
                <a:spcPts val="1200"/>
              </a:spcBef>
              <a:spcAft>
                <a:spcPts val="0"/>
              </a:spcAft>
              <a:buClr>
                <a:schemeClr val="dk2"/>
              </a:buClr>
              <a:buSzPts val="2400"/>
              <a:buChar char="■"/>
            </a:pPr>
            <a:r>
              <a:rPr lang="en-US" sz="2400"/>
              <a:t>Object of Expenditure</a:t>
            </a:r>
            <a:endParaRPr/>
          </a:p>
          <a:p>
            <a:pPr marL="384048" lvl="0" indent="-384048" algn="l" rtl="0">
              <a:lnSpc>
                <a:spcPct val="94000"/>
              </a:lnSpc>
              <a:spcBef>
                <a:spcPts val="1200"/>
              </a:spcBef>
              <a:spcAft>
                <a:spcPts val="0"/>
              </a:spcAft>
              <a:buClr>
                <a:schemeClr val="dk2"/>
              </a:buClr>
              <a:buSzPts val="2400"/>
              <a:buChar char="■"/>
            </a:pPr>
            <a:r>
              <a:rPr lang="en-US" sz="2400"/>
              <a:t>Cost Center</a:t>
            </a:r>
            <a:endParaRPr/>
          </a:p>
          <a:p>
            <a:pPr marL="384048" lvl="0" indent="-384048" algn="l" rtl="0">
              <a:lnSpc>
                <a:spcPct val="94000"/>
              </a:lnSpc>
              <a:spcBef>
                <a:spcPts val="1200"/>
              </a:spcBef>
              <a:spcAft>
                <a:spcPts val="0"/>
              </a:spcAft>
              <a:buClr>
                <a:schemeClr val="dk2"/>
              </a:buClr>
              <a:buSzPts val="2400"/>
              <a:buChar char="■"/>
            </a:pPr>
            <a:r>
              <a:rPr lang="en-US" sz="2400"/>
              <a:t>Funding Source (Source of Funds)</a:t>
            </a:r>
            <a:endParaRPr/>
          </a:p>
          <a:p>
            <a:pPr marL="384048" lvl="0" indent="-384048" algn="l" rtl="0">
              <a:lnSpc>
                <a:spcPct val="94000"/>
              </a:lnSpc>
              <a:spcBef>
                <a:spcPts val="1200"/>
              </a:spcBef>
              <a:spcAft>
                <a:spcPts val="0"/>
              </a:spcAft>
              <a:buClr>
                <a:schemeClr val="dk2"/>
              </a:buClr>
              <a:buSzPts val="2400"/>
              <a:buChar char="■"/>
            </a:pPr>
            <a:r>
              <a:rPr lang="en-US" sz="2400"/>
              <a:t>Appropriation Year</a:t>
            </a:r>
            <a:endParaRPr/>
          </a:p>
          <a:p>
            <a:pPr marL="384048" lvl="0" indent="-384048" algn="l" rtl="0">
              <a:lnSpc>
                <a:spcPct val="94000"/>
              </a:lnSpc>
              <a:spcBef>
                <a:spcPts val="1200"/>
              </a:spcBef>
              <a:spcAft>
                <a:spcPts val="0"/>
              </a:spcAft>
              <a:buClr>
                <a:schemeClr val="dk2"/>
              </a:buClr>
              <a:buSzPts val="2400"/>
              <a:buChar char="■"/>
            </a:pPr>
            <a:r>
              <a:rPr lang="en-US" sz="2400"/>
              <a:t>Program Code</a:t>
            </a:r>
            <a:endParaRPr/>
          </a:p>
          <a:p>
            <a:pPr marL="384048" lvl="0" indent="-384048" algn="l" rtl="0">
              <a:lnSpc>
                <a:spcPct val="94000"/>
              </a:lnSpc>
              <a:spcBef>
                <a:spcPts val="1200"/>
              </a:spcBef>
              <a:spcAft>
                <a:spcPts val="0"/>
              </a:spcAft>
              <a:buClr>
                <a:schemeClr val="dk2"/>
              </a:buClr>
              <a:buSzPts val="2400"/>
              <a:buChar char="■"/>
            </a:pPr>
            <a:r>
              <a:rPr lang="en-US" sz="2400"/>
              <a:t>Special Use</a:t>
            </a:r>
            <a:endParaRPr/>
          </a:p>
          <a:p>
            <a:pPr marL="0" lvl="0" indent="0" algn="ctr" rtl="0">
              <a:lnSpc>
                <a:spcPct val="100000"/>
              </a:lnSpc>
              <a:spcBef>
                <a:spcPts val="200"/>
              </a:spcBef>
              <a:spcAft>
                <a:spcPts val="0"/>
              </a:spcAft>
              <a:buClr>
                <a:schemeClr val="dk2"/>
              </a:buClr>
              <a:buSzPts val="2400"/>
              <a:buNone/>
            </a:pPr>
            <a:r>
              <a:rPr lang="en-US" sz="2400"/>
              <a:t>GG-T-AAAA-OOO-CCCC-FFFF-Y-PPPP-SSSS</a:t>
            </a:r>
            <a:endParaRPr sz="2400"/>
          </a:p>
          <a:p>
            <a:pPr marL="384048" lvl="0" indent="-384048" algn="l" rtl="0">
              <a:lnSpc>
                <a:spcPct val="94000"/>
              </a:lnSpc>
              <a:spcBef>
                <a:spcPts val="1000"/>
              </a:spcBef>
              <a:spcAft>
                <a:spcPts val="0"/>
              </a:spcAft>
              <a:buClr>
                <a:schemeClr val="dk2"/>
              </a:buClr>
              <a:buSzPts val="2400"/>
              <a:buChar char="■"/>
            </a:pPr>
            <a:r>
              <a:rPr lang="en-US" sz="2400"/>
              <a:t>Local School Activity Code</a:t>
            </a:r>
            <a:endParaRPr/>
          </a:p>
          <a:p>
            <a:pPr marL="0" lvl="0" indent="0" algn="ctr" rtl="0">
              <a:lnSpc>
                <a:spcPct val="100000"/>
              </a:lnSpc>
              <a:spcBef>
                <a:spcPts val="200"/>
              </a:spcBef>
              <a:spcAft>
                <a:spcPts val="0"/>
              </a:spcAft>
              <a:buClr>
                <a:schemeClr val="dk2"/>
              </a:buClr>
              <a:buSzPts val="2400"/>
              <a:buNone/>
            </a:pPr>
            <a:r>
              <a:rPr lang="en-US" sz="2400"/>
              <a:t>LLLL-GG-T-AAAA-OOO-CCCC-FFFF-Y-PPPP-SSSS</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6"/>
          <p:cNvSpPr txBox="1">
            <a:spLocks noGrp="1"/>
          </p:cNvSpPr>
          <p:nvPr>
            <p:ph type="title"/>
          </p:nvPr>
        </p:nvSpPr>
        <p:spPr>
          <a:xfrm>
            <a:off x="1371600" y="335540"/>
            <a:ext cx="9601200" cy="906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Fund Type Groupings</a:t>
            </a:r>
            <a:endParaRPr/>
          </a:p>
        </p:txBody>
      </p:sp>
      <p:sp>
        <p:nvSpPr>
          <p:cNvPr id="284" name="Google Shape;284;p66"/>
          <p:cNvSpPr txBox="1">
            <a:spLocks noGrp="1"/>
          </p:cNvSpPr>
          <p:nvPr>
            <p:ph type="body" idx="1"/>
          </p:nvPr>
        </p:nvSpPr>
        <p:spPr>
          <a:xfrm>
            <a:off x="1371600" y="1242450"/>
            <a:ext cx="10524900" cy="51768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400"/>
              <a:buChar char="■"/>
            </a:pPr>
            <a:r>
              <a:rPr lang="en-US" sz="2400"/>
              <a:t>Governmental Funds</a:t>
            </a:r>
            <a:endParaRPr/>
          </a:p>
          <a:p>
            <a:pPr marL="914400" lvl="1" indent="-422148" algn="l" rtl="0">
              <a:lnSpc>
                <a:spcPct val="94000"/>
              </a:lnSpc>
              <a:spcBef>
                <a:spcPts val="700"/>
              </a:spcBef>
              <a:spcAft>
                <a:spcPts val="0"/>
              </a:spcAft>
              <a:buClr>
                <a:schemeClr val="dk2"/>
              </a:buClr>
              <a:buSzPts val="3000"/>
              <a:buChar char="o"/>
            </a:pPr>
            <a:r>
              <a:rPr lang="en-US" sz="3000"/>
              <a:t>General Fund (11) – used to pay regular operating and administrative expenses</a:t>
            </a:r>
            <a:endParaRPr sz="3000"/>
          </a:p>
          <a:p>
            <a:pPr marL="914400" lvl="0" indent="0" algn="l" rtl="0">
              <a:lnSpc>
                <a:spcPct val="94000"/>
              </a:lnSpc>
              <a:spcBef>
                <a:spcPts val="700"/>
              </a:spcBef>
              <a:spcAft>
                <a:spcPts val="0"/>
              </a:spcAft>
              <a:buNone/>
            </a:pPr>
            <a:endParaRPr sz="3000"/>
          </a:p>
          <a:p>
            <a:pPr marL="914400" lvl="1" indent="-422148" algn="l" rtl="0">
              <a:lnSpc>
                <a:spcPct val="94000"/>
              </a:lnSpc>
              <a:spcBef>
                <a:spcPts val="700"/>
              </a:spcBef>
              <a:spcAft>
                <a:spcPts val="0"/>
              </a:spcAft>
              <a:buClr>
                <a:schemeClr val="dk2"/>
              </a:buClr>
              <a:buSzPts val="3000"/>
              <a:buChar char="o"/>
            </a:pPr>
            <a:r>
              <a:rPr lang="en-US" sz="3000"/>
              <a:t>Special Revenue Fund (12) – used for specific revenue sources that are legally restricted to spend for specific purposes (includes Public Local School Funds)</a:t>
            </a:r>
            <a:endParaRPr sz="3000"/>
          </a:p>
          <a:p>
            <a:pPr marL="914400" lvl="0" indent="0" algn="l" rtl="0">
              <a:lnSpc>
                <a:spcPct val="94000"/>
              </a:lnSpc>
              <a:spcBef>
                <a:spcPts val="700"/>
              </a:spcBef>
              <a:spcAft>
                <a:spcPts val="0"/>
              </a:spcAft>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a:stretch/>
        </p:blipFill>
        <p:spPr>
          <a:xfrm>
            <a:off x="8544232" y="3333134"/>
            <a:ext cx="3647768" cy="3524865"/>
          </a:xfrm>
          <a:prstGeom prst="rect">
            <a:avLst/>
          </a:prstGeom>
          <a:noFill/>
          <a:ln>
            <a:noFill/>
          </a:ln>
        </p:spPr>
      </p:pic>
      <p:sp>
        <p:nvSpPr>
          <p:cNvPr id="118" name="Google Shape;118;p3"/>
          <p:cNvSpPr txBox="1">
            <a:spLocks noGrp="1"/>
          </p:cNvSpPr>
          <p:nvPr>
            <p:ph type="title"/>
          </p:nvPr>
        </p:nvSpPr>
        <p:spPr>
          <a:xfrm>
            <a:off x="838876" y="352733"/>
            <a:ext cx="9601200" cy="1485900"/>
          </a:xfrm>
          <a:prstGeom prst="rect">
            <a:avLst/>
          </a:prstGeom>
          <a:noFill/>
          <a:ln>
            <a:noFill/>
          </a:ln>
        </p:spPr>
        <p:txBody>
          <a:bodyPr spcFirstLastPara="1" wrap="square" lIns="121900" tIns="121900" rIns="121900" bIns="121900" anchor="t" anchorCtr="0">
            <a:noAutofit/>
          </a:bodyPr>
          <a:lstStyle/>
          <a:p>
            <a:pPr marL="0" lvl="0" indent="0" algn="ctr" rtl="0">
              <a:lnSpc>
                <a:spcPct val="89000"/>
              </a:lnSpc>
              <a:spcBef>
                <a:spcPts val="0"/>
              </a:spcBef>
              <a:spcAft>
                <a:spcPts val="0"/>
              </a:spcAft>
              <a:buClr>
                <a:schemeClr val="dk2"/>
              </a:buClr>
              <a:buSzPts val="5400"/>
              <a:buFont typeface="Libre Franklin"/>
              <a:buNone/>
            </a:pPr>
            <a:r>
              <a:rPr lang="en-US" sz="5400"/>
              <a:t>Talking Points</a:t>
            </a:r>
            <a:endParaRPr sz="5400"/>
          </a:p>
        </p:txBody>
      </p:sp>
      <p:sp>
        <p:nvSpPr>
          <p:cNvPr id="119" name="Google Shape;119;p3"/>
          <p:cNvSpPr txBox="1">
            <a:spLocks noGrp="1"/>
          </p:cNvSpPr>
          <p:nvPr>
            <p:ph type="body" idx="1"/>
          </p:nvPr>
        </p:nvSpPr>
        <p:spPr>
          <a:xfrm>
            <a:off x="838876" y="1602659"/>
            <a:ext cx="8226466" cy="4689986"/>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1200"/>
              </a:spcBef>
              <a:spcAft>
                <a:spcPts val="0"/>
              </a:spcAft>
              <a:buClr>
                <a:schemeClr val="dk2"/>
              </a:buClr>
              <a:buSzPts val="3600"/>
              <a:buChar char="■"/>
            </a:pPr>
            <a:r>
              <a:rPr lang="en-US" sz="3600"/>
              <a:t>Budgeting Classroom Instructional Support Funds</a:t>
            </a:r>
            <a:endParaRPr sz="3600"/>
          </a:p>
          <a:p>
            <a:pPr marL="384048" lvl="0" indent="-384048" algn="l" rtl="0">
              <a:lnSpc>
                <a:spcPct val="94000"/>
              </a:lnSpc>
              <a:spcBef>
                <a:spcPts val="1200"/>
              </a:spcBef>
              <a:spcAft>
                <a:spcPts val="0"/>
              </a:spcAft>
              <a:buClr>
                <a:schemeClr val="dk2"/>
              </a:buClr>
              <a:buSzPts val="3600"/>
              <a:buChar char="■"/>
            </a:pPr>
            <a:r>
              <a:rPr lang="en-US" sz="3600"/>
              <a:t>Understanding Finance Reports</a:t>
            </a:r>
            <a:endParaRPr sz="3600"/>
          </a:p>
          <a:p>
            <a:pPr marL="384048" lvl="0" indent="0" algn="l" rtl="0">
              <a:lnSpc>
                <a:spcPct val="94000"/>
              </a:lnSpc>
              <a:spcBef>
                <a:spcPts val="1200"/>
              </a:spcBef>
              <a:spcAft>
                <a:spcPts val="0"/>
              </a:spcAft>
              <a:buNone/>
            </a:pPr>
            <a:endParaRPr sz="3600"/>
          </a:p>
          <a:p>
            <a:pPr marL="384048" lvl="0" indent="-257048" algn="l" rtl="0">
              <a:lnSpc>
                <a:spcPct val="94000"/>
              </a:lnSpc>
              <a:spcBef>
                <a:spcPts val="1200"/>
              </a:spcBef>
              <a:spcAft>
                <a:spcPts val="0"/>
              </a:spcAft>
              <a:buClr>
                <a:schemeClr val="dk2"/>
              </a:buClr>
              <a:buSzPts val="2000"/>
              <a:buNone/>
            </a:pPr>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7a6c545508_0_19"/>
          <p:cNvSpPr txBox="1">
            <a:spLocks noGrp="1"/>
          </p:cNvSpPr>
          <p:nvPr>
            <p:ph type="title"/>
          </p:nvPr>
        </p:nvSpPr>
        <p:spPr>
          <a:xfrm>
            <a:off x="1371600" y="335540"/>
            <a:ext cx="9601200" cy="906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Fund Type Groupings</a:t>
            </a:r>
            <a:endParaRPr/>
          </a:p>
        </p:txBody>
      </p:sp>
      <p:sp>
        <p:nvSpPr>
          <p:cNvPr id="290" name="Google Shape;290;g27a6c545508_0_19"/>
          <p:cNvSpPr txBox="1">
            <a:spLocks noGrp="1"/>
          </p:cNvSpPr>
          <p:nvPr>
            <p:ph type="body" idx="1"/>
          </p:nvPr>
        </p:nvSpPr>
        <p:spPr>
          <a:xfrm>
            <a:off x="1371600" y="1242450"/>
            <a:ext cx="10524900" cy="5176800"/>
          </a:xfrm>
          <a:prstGeom prst="rect">
            <a:avLst/>
          </a:prstGeom>
          <a:noFill/>
          <a:ln>
            <a:noFill/>
          </a:ln>
        </p:spPr>
        <p:txBody>
          <a:bodyPr spcFirstLastPara="1" wrap="square" lIns="91425" tIns="45700" rIns="91425" bIns="45700" anchor="t" anchorCtr="0">
            <a:noAutofit/>
          </a:bodyPr>
          <a:lstStyle/>
          <a:p>
            <a:pPr marL="914400" lvl="1" indent="-422148" algn="l" rtl="0">
              <a:lnSpc>
                <a:spcPct val="94000"/>
              </a:lnSpc>
              <a:spcBef>
                <a:spcPts val="700"/>
              </a:spcBef>
              <a:spcAft>
                <a:spcPts val="0"/>
              </a:spcAft>
              <a:buClr>
                <a:schemeClr val="dk2"/>
              </a:buClr>
              <a:buSzPts val="3000"/>
              <a:buChar char="o"/>
            </a:pPr>
            <a:r>
              <a:rPr lang="en-US" sz="3000"/>
              <a:t>Capital Project Fund (13) – used for financial resources earmarked for purchase and/or construction of major capital facilities and improvements</a:t>
            </a:r>
            <a:endParaRPr sz="3000"/>
          </a:p>
          <a:p>
            <a:pPr marL="914400" lvl="0" indent="0" algn="l" rtl="0">
              <a:lnSpc>
                <a:spcPct val="94000"/>
              </a:lnSpc>
              <a:spcBef>
                <a:spcPts val="700"/>
              </a:spcBef>
              <a:spcAft>
                <a:spcPts val="0"/>
              </a:spcAft>
              <a:buNone/>
            </a:pPr>
            <a:endParaRPr sz="3000"/>
          </a:p>
          <a:p>
            <a:pPr marL="914400" lvl="1" indent="-422148" algn="l" rtl="0">
              <a:lnSpc>
                <a:spcPct val="94000"/>
              </a:lnSpc>
              <a:spcBef>
                <a:spcPts val="700"/>
              </a:spcBef>
              <a:spcAft>
                <a:spcPts val="0"/>
              </a:spcAft>
              <a:buClr>
                <a:schemeClr val="dk2"/>
              </a:buClr>
              <a:buSzPts val="3000"/>
              <a:buChar char="o"/>
            </a:pPr>
            <a:r>
              <a:rPr lang="en-US" sz="3000"/>
              <a:t>Debt Service Fund (14) – used for payment of principal and interest on long-term debt</a:t>
            </a:r>
            <a:endParaRPr sz="3000"/>
          </a:p>
          <a:p>
            <a:pPr marL="914400" lvl="0" indent="0" algn="l" rtl="0">
              <a:lnSpc>
                <a:spcPct val="94000"/>
              </a:lnSpc>
              <a:spcBef>
                <a:spcPts val="700"/>
              </a:spcBef>
              <a:spcAft>
                <a:spcPts val="0"/>
              </a:spcAft>
              <a:buNone/>
            </a:pPr>
            <a:endParaRPr sz="3000"/>
          </a:p>
          <a:p>
            <a:pPr marL="914400" lvl="1" indent="-422148" algn="l" rtl="0">
              <a:lnSpc>
                <a:spcPct val="94000"/>
              </a:lnSpc>
              <a:spcBef>
                <a:spcPts val="700"/>
              </a:spcBef>
              <a:spcAft>
                <a:spcPts val="0"/>
              </a:spcAft>
              <a:buClr>
                <a:schemeClr val="dk2"/>
              </a:buClr>
              <a:buSzPts val="3000"/>
              <a:buChar char="o"/>
            </a:pPr>
            <a:r>
              <a:rPr lang="en-US" sz="3000"/>
              <a:t>Fiduciary Funds (32) – Expendable Trust (includes Non-Public Local School Funds)</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7a6c545508_0_29"/>
          <p:cNvSpPr txBox="1">
            <a:spLocks noGrp="1"/>
          </p:cNvSpPr>
          <p:nvPr>
            <p:ph type="title"/>
          </p:nvPr>
        </p:nvSpPr>
        <p:spPr>
          <a:xfrm>
            <a:off x="1371600" y="232402"/>
            <a:ext cx="9601200" cy="906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Fund Sources</a:t>
            </a:r>
            <a:endParaRPr/>
          </a:p>
        </p:txBody>
      </p:sp>
      <p:sp>
        <p:nvSpPr>
          <p:cNvPr id="296" name="Google Shape;296;g27a6c545508_0_29"/>
          <p:cNvSpPr txBox="1">
            <a:spLocks noGrp="1"/>
          </p:cNvSpPr>
          <p:nvPr>
            <p:ph type="body" idx="1"/>
          </p:nvPr>
        </p:nvSpPr>
        <p:spPr>
          <a:xfrm>
            <a:off x="1371600" y="1139300"/>
            <a:ext cx="10363200" cy="49755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000"/>
              <a:buChar char="■"/>
            </a:pPr>
            <a:r>
              <a:rPr lang="en-US" sz="3000"/>
              <a:t>4 Main Groups of Fund Sources</a:t>
            </a:r>
            <a:endParaRPr/>
          </a:p>
          <a:p>
            <a:pPr marL="914400" lvl="1" indent="-396748" algn="l" rtl="0">
              <a:lnSpc>
                <a:spcPct val="94000"/>
              </a:lnSpc>
              <a:spcBef>
                <a:spcPts val="700"/>
              </a:spcBef>
              <a:spcAft>
                <a:spcPts val="0"/>
              </a:spcAft>
              <a:buClr>
                <a:schemeClr val="dk2"/>
              </a:buClr>
              <a:buSzPts val="3200"/>
              <a:buChar char="o"/>
            </a:pPr>
            <a:r>
              <a:rPr lang="en-US" sz="3200"/>
              <a:t>State Sources (1000-2999) – Foundation Program, Transportation, etc.</a:t>
            </a:r>
            <a:endParaRPr sz="3200"/>
          </a:p>
          <a:p>
            <a:pPr marL="914400" lvl="0" indent="0" algn="l" rtl="0">
              <a:lnSpc>
                <a:spcPct val="94000"/>
              </a:lnSpc>
              <a:spcBef>
                <a:spcPts val="700"/>
              </a:spcBef>
              <a:spcAft>
                <a:spcPts val="0"/>
              </a:spcAft>
              <a:buNone/>
            </a:pPr>
            <a:endParaRPr sz="3200"/>
          </a:p>
          <a:p>
            <a:pPr marL="914400" lvl="1" indent="-396748" algn="l" rtl="0">
              <a:lnSpc>
                <a:spcPct val="94000"/>
              </a:lnSpc>
              <a:spcBef>
                <a:spcPts val="700"/>
              </a:spcBef>
              <a:spcAft>
                <a:spcPts val="0"/>
              </a:spcAft>
              <a:buClr>
                <a:schemeClr val="dk2"/>
              </a:buClr>
              <a:buSzPts val="3200"/>
              <a:buChar char="o"/>
            </a:pPr>
            <a:r>
              <a:rPr lang="en-US" sz="3200"/>
              <a:t>Federal Sources (3000-5999) – IDEA, Title I, Title II, Child Nutrition, etc.</a:t>
            </a:r>
            <a:endParaRPr sz="3200"/>
          </a:p>
          <a:p>
            <a:pPr marL="914400" lvl="0" indent="0" algn="l" rtl="0">
              <a:lnSpc>
                <a:spcPct val="94000"/>
              </a:lnSpc>
              <a:spcBef>
                <a:spcPts val="700"/>
              </a:spcBef>
              <a:spcAft>
                <a:spcPts val="0"/>
              </a:spcAft>
              <a:buNone/>
            </a:pP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7"/>
          <p:cNvSpPr txBox="1">
            <a:spLocks noGrp="1"/>
          </p:cNvSpPr>
          <p:nvPr>
            <p:ph type="title"/>
          </p:nvPr>
        </p:nvSpPr>
        <p:spPr>
          <a:xfrm>
            <a:off x="1371600" y="232402"/>
            <a:ext cx="9601200" cy="906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Fund Sources</a:t>
            </a:r>
            <a:endParaRPr/>
          </a:p>
        </p:txBody>
      </p:sp>
      <p:sp>
        <p:nvSpPr>
          <p:cNvPr id="302" name="Google Shape;302;p67"/>
          <p:cNvSpPr txBox="1">
            <a:spLocks noGrp="1"/>
          </p:cNvSpPr>
          <p:nvPr>
            <p:ph type="body" idx="1"/>
          </p:nvPr>
        </p:nvSpPr>
        <p:spPr>
          <a:xfrm>
            <a:off x="1371600" y="1139300"/>
            <a:ext cx="10363200" cy="4975500"/>
          </a:xfrm>
          <a:prstGeom prst="rect">
            <a:avLst/>
          </a:prstGeom>
          <a:noFill/>
          <a:ln>
            <a:noFill/>
          </a:ln>
        </p:spPr>
        <p:txBody>
          <a:bodyPr spcFirstLastPara="1" wrap="square" lIns="91425" tIns="45700" rIns="91425" bIns="45700" anchor="t" anchorCtr="0">
            <a:normAutofit/>
          </a:bodyPr>
          <a:lstStyle/>
          <a:p>
            <a:pPr marL="914400" lvl="1" indent="-396748" algn="l" rtl="0">
              <a:lnSpc>
                <a:spcPct val="94000"/>
              </a:lnSpc>
              <a:spcBef>
                <a:spcPts val="700"/>
              </a:spcBef>
              <a:spcAft>
                <a:spcPts val="0"/>
              </a:spcAft>
              <a:buClr>
                <a:schemeClr val="dk2"/>
              </a:buClr>
              <a:buSzPts val="3200"/>
              <a:buChar char="o"/>
            </a:pPr>
            <a:r>
              <a:rPr lang="en-US" sz="3200"/>
              <a:t>Local Sources (6000-7999) – Local School Funds, County/City Taxes, Ad Valorem, etc.</a:t>
            </a:r>
            <a:endParaRPr sz="3200"/>
          </a:p>
          <a:p>
            <a:pPr marL="914400" lvl="0" indent="0" algn="l" rtl="0">
              <a:lnSpc>
                <a:spcPct val="94000"/>
              </a:lnSpc>
              <a:spcBef>
                <a:spcPts val="700"/>
              </a:spcBef>
              <a:spcAft>
                <a:spcPts val="0"/>
              </a:spcAft>
              <a:buNone/>
            </a:pPr>
            <a:endParaRPr sz="3200"/>
          </a:p>
          <a:p>
            <a:pPr marL="914400" lvl="1" indent="-396748" algn="l" rtl="0">
              <a:lnSpc>
                <a:spcPct val="94000"/>
              </a:lnSpc>
              <a:spcBef>
                <a:spcPts val="700"/>
              </a:spcBef>
              <a:spcAft>
                <a:spcPts val="0"/>
              </a:spcAft>
              <a:buClr>
                <a:schemeClr val="dk2"/>
              </a:buClr>
              <a:buSzPts val="3200"/>
              <a:buChar char="o"/>
            </a:pPr>
            <a:r>
              <a:rPr lang="en-US" sz="3200"/>
              <a:t>Other Sources (8000-8999) – Legal Judgements, E-Rate, Extracurricular Trip Mileage Charges, etc. </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8"/>
          <p:cNvSpPr txBox="1">
            <a:spLocks noGrp="1"/>
          </p:cNvSpPr>
          <p:nvPr>
            <p:ph type="title"/>
          </p:nvPr>
        </p:nvSpPr>
        <p:spPr>
          <a:xfrm>
            <a:off x="1371600" y="97290"/>
            <a:ext cx="9601200" cy="906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Function / Object / Program</a:t>
            </a:r>
            <a:endParaRPr/>
          </a:p>
        </p:txBody>
      </p:sp>
      <p:sp>
        <p:nvSpPr>
          <p:cNvPr id="308" name="Google Shape;308;p68"/>
          <p:cNvSpPr txBox="1">
            <a:spLocks noGrp="1"/>
          </p:cNvSpPr>
          <p:nvPr>
            <p:ph type="body" idx="1"/>
          </p:nvPr>
        </p:nvSpPr>
        <p:spPr>
          <a:xfrm>
            <a:off x="1371600" y="1004200"/>
            <a:ext cx="10363200" cy="50427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100"/>
              <a:buChar char="■"/>
            </a:pPr>
            <a:r>
              <a:rPr lang="en-US" sz="3100"/>
              <a:t>Function Codes – Describe the activities being performed. </a:t>
            </a:r>
            <a:r>
              <a:rPr lang="en-US" sz="3100" b="1"/>
              <a:t>What is being done?</a:t>
            </a:r>
            <a:endParaRPr sz="3100" b="1"/>
          </a:p>
          <a:p>
            <a:pPr marL="384048" lvl="0" indent="0" algn="l" rtl="0">
              <a:lnSpc>
                <a:spcPct val="94000"/>
              </a:lnSpc>
              <a:spcBef>
                <a:spcPts val="0"/>
              </a:spcBef>
              <a:spcAft>
                <a:spcPts val="0"/>
              </a:spcAft>
              <a:buNone/>
            </a:pPr>
            <a:endParaRPr sz="3100" b="1"/>
          </a:p>
          <a:p>
            <a:pPr marL="384048" lvl="0" indent="-384048" algn="l" rtl="0">
              <a:lnSpc>
                <a:spcPct val="94000"/>
              </a:lnSpc>
              <a:spcBef>
                <a:spcPts val="1200"/>
              </a:spcBef>
              <a:spcAft>
                <a:spcPts val="0"/>
              </a:spcAft>
              <a:buClr>
                <a:schemeClr val="dk2"/>
              </a:buClr>
              <a:buSzPts val="3100"/>
              <a:buChar char="■"/>
            </a:pPr>
            <a:r>
              <a:rPr lang="en-US" sz="3100"/>
              <a:t>Object Codes – Identify the service or commodity obtained. </a:t>
            </a:r>
            <a:r>
              <a:rPr lang="en-US" sz="3100" b="1"/>
              <a:t>What you are paying for?</a:t>
            </a:r>
            <a:endParaRPr sz="3100" b="1"/>
          </a:p>
          <a:p>
            <a:pPr marL="384048" lvl="0" indent="0" algn="l" rtl="0">
              <a:lnSpc>
                <a:spcPct val="94000"/>
              </a:lnSpc>
              <a:spcBef>
                <a:spcPts val="1200"/>
              </a:spcBef>
              <a:spcAft>
                <a:spcPts val="0"/>
              </a:spcAft>
              <a:buNone/>
            </a:pPr>
            <a:endParaRPr sz="3100" b="1"/>
          </a:p>
          <a:p>
            <a:pPr marL="384048" lvl="0" indent="-384048" algn="l" rtl="0">
              <a:lnSpc>
                <a:spcPct val="94000"/>
              </a:lnSpc>
              <a:spcBef>
                <a:spcPts val="1200"/>
              </a:spcBef>
              <a:spcAft>
                <a:spcPts val="0"/>
              </a:spcAft>
              <a:buClr>
                <a:schemeClr val="dk2"/>
              </a:buClr>
              <a:buSzPts val="3100"/>
              <a:buChar char="■"/>
            </a:pPr>
            <a:r>
              <a:rPr lang="en-US" sz="3100"/>
              <a:t>Program Codes – A plan of activities or procedures designed to accomplish a predetermined objective.       </a:t>
            </a:r>
            <a:r>
              <a:rPr lang="en-US" sz="3100" b="1"/>
              <a:t>Who or what you are providing it to?</a:t>
            </a:r>
            <a:endParaRPr sz="31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animEffect transition="in" filter="fade">
                                      <p:cBhvr>
                                        <p:cTn id="7" dur="1000"/>
                                        <p:tgtEl>
                                          <p:spTgt spid="3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xEl>
                                              <p:pRg st="1" end="1"/>
                                            </p:txEl>
                                          </p:spTgt>
                                        </p:tgtEl>
                                        <p:attrNameLst>
                                          <p:attrName>style.visibility</p:attrName>
                                        </p:attrNameLst>
                                      </p:cBhvr>
                                      <p:to>
                                        <p:strVal val="visible"/>
                                      </p:to>
                                    </p:set>
                                    <p:animEffect transition="in" filter="fade">
                                      <p:cBhvr>
                                        <p:cTn id="12" dur="1000"/>
                                        <p:tgtEl>
                                          <p:spTgt spid="3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
                                            <p:txEl>
                                              <p:pRg st="2" end="2"/>
                                            </p:txEl>
                                          </p:spTgt>
                                        </p:tgtEl>
                                        <p:attrNameLst>
                                          <p:attrName>style.visibility</p:attrName>
                                        </p:attrNameLst>
                                      </p:cBhvr>
                                      <p:to>
                                        <p:strVal val="visible"/>
                                      </p:to>
                                    </p:set>
                                    <p:animEffect transition="in" filter="fade">
                                      <p:cBhvr>
                                        <p:cTn id="17" dur="1000"/>
                                        <p:tgtEl>
                                          <p:spTgt spid="3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
                                            <p:txEl>
                                              <p:pRg st="3" end="3"/>
                                            </p:txEl>
                                          </p:spTgt>
                                        </p:tgtEl>
                                        <p:attrNameLst>
                                          <p:attrName>style.visibility</p:attrName>
                                        </p:attrNameLst>
                                      </p:cBhvr>
                                      <p:to>
                                        <p:strVal val="visible"/>
                                      </p:to>
                                    </p:set>
                                    <p:animEffect transition="in" filter="fade">
                                      <p:cBhvr>
                                        <p:cTn id="22" dur="1000"/>
                                        <p:tgtEl>
                                          <p:spTgt spid="3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
                                            <p:txEl>
                                              <p:pRg st="4" end="4"/>
                                            </p:txEl>
                                          </p:spTgt>
                                        </p:tgtEl>
                                        <p:attrNameLst>
                                          <p:attrName>style.visibility</p:attrName>
                                        </p:attrNameLst>
                                      </p:cBhvr>
                                      <p:to>
                                        <p:strVal val="visible"/>
                                      </p:to>
                                    </p:set>
                                    <p:animEffect transition="in" filter="fade">
                                      <p:cBhvr>
                                        <p:cTn id="27" dur="1000"/>
                                        <p:tgtEl>
                                          <p:spTgt spid="3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4"/>
          <p:cNvSpPr txBox="1">
            <a:spLocks noGrp="1"/>
          </p:cNvSpPr>
          <p:nvPr>
            <p:ph type="ctrTitle"/>
          </p:nvPr>
        </p:nvSpPr>
        <p:spPr>
          <a:xfrm>
            <a:off x="1915128" y="2314923"/>
            <a:ext cx="8361229" cy="2098226"/>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5000"/>
              <a:buFont typeface="Libre Franklin"/>
              <a:buNone/>
            </a:pPr>
            <a:r>
              <a:rPr lang="en-US" sz="5000" cap="none"/>
              <a:t>Budgeting </a:t>
            </a:r>
            <a:br>
              <a:rPr lang="en-US" sz="5000" cap="none"/>
            </a:br>
            <a:r>
              <a:rPr lang="en-US" sz="5000" cap="none"/>
              <a:t>Classroom Instructional Support Funds</a:t>
            </a:r>
            <a:endParaRPr sz="5000" cap="non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5"/>
          <p:cNvSpPr txBox="1">
            <a:spLocks noGrp="1"/>
          </p:cNvSpPr>
          <p:nvPr>
            <p:ph type="title"/>
          </p:nvPr>
        </p:nvSpPr>
        <p:spPr>
          <a:xfrm>
            <a:off x="1371600" y="304800"/>
            <a:ext cx="9601200" cy="9297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Classroom Instructional Support</a:t>
            </a:r>
            <a:endParaRPr/>
          </a:p>
        </p:txBody>
      </p:sp>
      <p:sp>
        <p:nvSpPr>
          <p:cNvPr id="131" name="Google Shape;131;p45"/>
          <p:cNvSpPr txBox="1">
            <a:spLocks noGrp="1"/>
          </p:cNvSpPr>
          <p:nvPr>
            <p:ph type="body" idx="1"/>
          </p:nvPr>
        </p:nvSpPr>
        <p:spPr>
          <a:xfrm>
            <a:off x="1091381" y="1264920"/>
            <a:ext cx="9881400" cy="4742700"/>
          </a:xfrm>
          <a:prstGeom prst="rect">
            <a:avLst/>
          </a:prstGeom>
          <a:noFill/>
          <a:ln>
            <a:noFill/>
          </a:ln>
        </p:spPr>
        <p:txBody>
          <a:bodyPr spcFirstLastPara="1" wrap="square" lIns="91425" tIns="45700" rIns="91425" bIns="45700" anchor="t" anchorCtr="0">
            <a:noAutofit/>
          </a:bodyPr>
          <a:lstStyle/>
          <a:p>
            <a:pPr marL="384048" lvl="0" indent="-390398" algn="l" rtl="0">
              <a:lnSpc>
                <a:spcPct val="150000"/>
              </a:lnSpc>
              <a:spcBef>
                <a:spcPts val="0"/>
              </a:spcBef>
              <a:spcAft>
                <a:spcPts val="0"/>
              </a:spcAft>
              <a:buClr>
                <a:schemeClr val="dk2"/>
              </a:buClr>
              <a:buSzPts val="3200"/>
              <a:buChar char="■"/>
            </a:pPr>
            <a:r>
              <a:rPr lang="en-US" sz="3200"/>
              <a:t>Student Materials</a:t>
            </a:r>
            <a:endParaRPr sz="3200"/>
          </a:p>
          <a:p>
            <a:pPr marL="384048" lvl="0" indent="-390398" algn="l" rtl="0">
              <a:lnSpc>
                <a:spcPct val="150000"/>
              </a:lnSpc>
              <a:spcBef>
                <a:spcPts val="1200"/>
              </a:spcBef>
              <a:spcAft>
                <a:spcPts val="0"/>
              </a:spcAft>
              <a:buClr>
                <a:schemeClr val="dk2"/>
              </a:buClr>
              <a:buSzPts val="3200"/>
              <a:buChar char="■"/>
            </a:pPr>
            <a:r>
              <a:rPr lang="en-US" sz="3200"/>
              <a:t>Technology</a:t>
            </a:r>
            <a:endParaRPr sz="3200"/>
          </a:p>
          <a:p>
            <a:pPr marL="384048" lvl="0" indent="-390398" algn="l" rtl="0">
              <a:lnSpc>
                <a:spcPct val="150000"/>
              </a:lnSpc>
              <a:spcBef>
                <a:spcPts val="1200"/>
              </a:spcBef>
              <a:spcAft>
                <a:spcPts val="0"/>
              </a:spcAft>
              <a:buClr>
                <a:schemeClr val="dk2"/>
              </a:buClr>
              <a:buSzPts val="3200"/>
              <a:buChar char="■"/>
            </a:pPr>
            <a:r>
              <a:rPr lang="en-US" sz="3200"/>
              <a:t>Library Enhancement</a:t>
            </a:r>
            <a:endParaRPr sz="3200"/>
          </a:p>
          <a:p>
            <a:pPr marL="384048" lvl="0" indent="-390398" algn="l" rtl="0">
              <a:lnSpc>
                <a:spcPct val="150000"/>
              </a:lnSpc>
              <a:spcBef>
                <a:spcPts val="1200"/>
              </a:spcBef>
              <a:spcAft>
                <a:spcPts val="0"/>
              </a:spcAft>
              <a:buClr>
                <a:schemeClr val="dk2"/>
              </a:buClr>
              <a:buSzPts val="3200"/>
              <a:buChar char="■"/>
            </a:pPr>
            <a:r>
              <a:rPr lang="en-US" sz="3200"/>
              <a:t>Professional Development</a:t>
            </a:r>
            <a:endParaRPr sz="3200"/>
          </a:p>
          <a:p>
            <a:pPr marL="384048" lvl="0" indent="-390398" algn="l" rtl="0">
              <a:lnSpc>
                <a:spcPct val="150000"/>
              </a:lnSpc>
              <a:spcBef>
                <a:spcPts val="1200"/>
              </a:spcBef>
              <a:spcAft>
                <a:spcPts val="0"/>
              </a:spcAft>
              <a:buClr>
                <a:schemeClr val="dk2"/>
              </a:buClr>
              <a:buSzPts val="3200"/>
              <a:buChar char="■"/>
            </a:pPr>
            <a:r>
              <a:rPr lang="en-US" sz="3200"/>
              <a:t>Common Purchases</a:t>
            </a:r>
            <a:endParaRPr sz="3200"/>
          </a:p>
          <a:p>
            <a:pPr marL="914400" lvl="1" indent="-390398" algn="l" rtl="0">
              <a:lnSpc>
                <a:spcPct val="100000"/>
              </a:lnSpc>
              <a:spcBef>
                <a:spcPts val="200"/>
              </a:spcBef>
              <a:spcAft>
                <a:spcPts val="0"/>
              </a:spcAft>
              <a:buClr>
                <a:schemeClr val="dk2"/>
              </a:buClr>
              <a:buSzPts val="3200"/>
              <a:buChar char="o"/>
            </a:pPr>
            <a:r>
              <a:rPr lang="en-US" sz="3200"/>
              <a:t>Not Currently Funded</a:t>
            </a:r>
            <a:endParaRPr sz="3200"/>
          </a:p>
        </p:txBody>
      </p:sp>
      <p:pic>
        <p:nvPicPr>
          <p:cNvPr id="132" name="Google Shape;132;p45"/>
          <p:cNvPicPr preferRelativeResize="0"/>
          <p:nvPr/>
        </p:nvPicPr>
        <p:blipFill rotWithShape="1">
          <a:blip r:embed="rId3">
            <a:alphaModFix/>
          </a:blip>
          <a:srcRect/>
          <a:stretch/>
        </p:blipFill>
        <p:spPr>
          <a:xfrm>
            <a:off x="7018425" y="1579375"/>
            <a:ext cx="5080525" cy="3699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7a6c545508_0_6"/>
          <p:cNvSpPr txBox="1">
            <a:spLocks noGrp="1"/>
          </p:cNvSpPr>
          <p:nvPr>
            <p:ph type="title"/>
          </p:nvPr>
        </p:nvSpPr>
        <p:spPr>
          <a:xfrm>
            <a:off x="1371600" y="304800"/>
            <a:ext cx="9601200" cy="9297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What are the 2024 Dollar amounts?</a:t>
            </a:r>
            <a:endParaRPr/>
          </a:p>
        </p:txBody>
      </p:sp>
      <p:sp>
        <p:nvSpPr>
          <p:cNvPr id="138" name="Google Shape;138;g27a6c545508_0_6"/>
          <p:cNvSpPr txBox="1">
            <a:spLocks noGrp="1"/>
          </p:cNvSpPr>
          <p:nvPr>
            <p:ph type="body" idx="1"/>
          </p:nvPr>
        </p:nvSpPr>
        <p:spPr>
          <a:xfrm>
            <a:off x="1091381" y="1264920"/>
            <a:ext cx="9881400" cy="4742700"/>
          </a:xfrm>
          <a:prstGeom prst="rect">
            <a:avLst/>
          </a:prstGeom>
          <a:noFill/>
          <a:ln>
            <a:noFill/>
          </a:ln>
        </p:spPr>
        <p:txBody>
          <a:bodyPr spcFirstLastPara="1" wrap="square" lIns="91425" tIns="45700" rIns="91425" bIns="45700" anchor="t" anchorCtr="0">
            <a:noAutofit/>
          </a:bodyPr>
          <a:lstStyle/>
          <a:p>
            <a:pPr marL="384048" lvl="0" indent="-390398" algn="l" rtl="0">
              <a:lnSpc>
                <a:spcPct val="150000"/>
              </a:lnSpc>
              <a:spcBef>
                <a:spcPts val="0"/>
              </a:spcBef>
              <a:spcAft>
                <a:spcPts val="0"/>
              </a:spcAft>
              <a:buClr>
                <a:schemeClr val="dk2"/>
              </a:buClr>
              <a:buSzPts val="3200"/>
              <a:buChar char="■"/>
            </a:pPr>
            <a:r>
              <a:rPr lang="en-US" sz="3200"/>
              <a:t>Student Materials - $1,000</a:t>
            </a:r>
            <a:endParaRPr sz="3200"/>
          </a:p>
          <a:p>
            <a:pPr marL="914400" lvl="1" indent="-434848" algn="l" rtl="0">
              <a:lnSpc>
                <a:spcPct val="150000"/>
              </a:lnSpc>
              <a:spcBef>
                <a:spcPts val="0"/>
              </a:spcBef>
              <a:spcAft>
                <a:spcPts val="0"/>
              </a:spcAft>
              <a:buSzPts val="2800"/>
              <a:buChar char="o"/>
            </a:pPr>
            <a:r>
              <a:rPr lang="en-US" sz="2800"/>
              <a:t>$430.85 - Prefunded in August</a:t>
            </a:r>
            <a:endParaRPr sz="2800"/>
          </a:p>
          <a:p>
            <a:pPr marL="914400" lvl="1" indent="-434848" algn="l" rtl="0">
              <a:lnSpc>
                <a:spcPct val="150000"/>
              </a:lnSpc>
              <a:spcBef>
                <a:spcPts val="0"/>
              </a:spcBef>
              <a:spcAft>
                <a:spcPts val="0"/>
              </a:spcAft>
              <a:buSzPts val="2800"/>
              <a:buChar char="o"/>
            </a:pPr>
            <a:r>
              <a:rPr lang="en-US" sz="2800"/>
              <a:t>$569.15 - October 1</a:t>
            </a:r>
            <a:endParaRPr sz="2800"/>
          </a:p>
          <a:p>
            <a:pPr marL="384048" lvl="0" indent="-390398" algn="l" rtl="0">
              <a:lnSpc>
                <a:spcPct val="150000"/>
              </a:lnSpc>
              <a:spcBef>
                <a:spcPts val="1200"/>
              </a:spcBef>
              <a:spcAft>
                <a:spcPts val="0"/>
              </a:spcAft>
              <a:buClr>
                <a:schemeClr val="dk2"/>
              </a:buClr>
              <a:buSzPts val="3200"/>
              <a:buChar char="■"/>
            </a:pPr>
            <a:r>
              <a:rPr lang="en-US" sz="3200"/>
              <a:t>Technology - $500/unit</a:t>
            </a:r>
            <a:endParaRPr sz="3200"/>
          </a:p>
          <a:p>
            <a:pPr marL="384048" lvl="0" indent="-390398" algn="l" rtl="0">
              <a:lnSpc>
                <a:spcPct val="150000"/>
              </a:lnSpc>
              <a:spcBef>
                <a:spcPts val="1200"/>
              </a:spcBef>
              <a:spcAft>
                <a:spcPts val="0"/>
              </a:spcAft>
              <a:buClr>
                <a:schemeClr val="dk2"/>
              </a:buClr>
              <a:buSzPts val="3200"/>
              <a:buChar char="■"/>
            </a:pPr>
            <a:r>
              <a:rPr lang="en-US" sz="3200"/>
              <a:t>Library Enhancement - $157.72/unit</a:t>
            </a:r>
            <a:endParaRPr sz="3200"/>
          </a:p>
          <a:p>
            <a:pPr marL="384048" lvl="0" indent="-390398" algn="l" rtl="0">
              <a:lnSpc>
                <a:spcPct val="150000"/>
              </a:lnSpc>
              <a:spcBef>
                <a:spcPts val="1200"/>
              </a:spcBef>
              <a:spcAft>
                <a:spcPts val="0"/>
              </a:spcAft>
              <a:buClr>
                <a:schemeClr val="dk2"/>
              </a:buClr>
              <a:buSzPts val="3200"/>
              <a:buChar char="■"/>
            </a:pPr>
            <a:r>
              <a:rPr lang="en-US" sz="3200"/>
              <a:t>Professional Development - $100/unit</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6"/>
          <p:cNvSpPr txBox="1">
            <a:spLocks noGrp="1"/>
          </p:cNvSpPr>
          <p:nvPr>
            <p:ph type="title"/>
          </p:nvPr>
        </p:nvSpPr>
        <p:spPr>
          <a:xfrm>
            <a:off x="1371600" y="137160"/>
            <a:ext cx="9601200" cy="9297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It’s the law…</a:t>
            </a:r>
            <a:endParaRPr/>
          </a:p>
        </p:txBody>
      </p:sp>
      <p:sp>
        <p:nvSpPr>
          <p:cNvPr id="144" name="Google Shape;144;p46"/>
          <p:cNvSpPr txBox="1">
            <a:spLocks noGrp="1"/>
          </p:cNvSpPr>
          <p:nvPr>
            <p:ph type="body" idx="1"/>
          </p:nvPr>
        </p:nvSpPr>
        <p:spPr>
          <a:xfrm>
            <a:off x="1264925" y="1213900"/>
            <a:ext cx="10735200" cy="5110800"/>
          </a:xfrm>
          <a:prstGeom prst="rect">
            <a:avLst/>
          </a:prstGeom>
          <a:noFill/>
          <a:ln>
            <a:noFill/>
          </a:ln>
        </p:spPr>
        <p:txBody>
          <a:bodyPr spcFirstLastPara="1" wrap="square" lIns="91425" tIns="45700" rIns="91425" bIns="45700" anchor="t" anchorCtr="0">
            <a:noAutofit/>
          </a:bodyPr>
          <a:lstStyle/>
          <a:p>
            <a:pPr marL="384048" lvl="0" indent="-422147" algn="l" rtl="0">
              <a:lnSpc>
                <a:spcPct val="94000"/>
              </a:lnSpc>
              <a:spcBef>
                <a:spcPts val="0"/>
              </a:spcBef>
              <a:spcAft>
                <a:spcPts val="0"/>
              </a:spcAft>
              <a:buClr>
                <a:schemeClr val="dk2"/>
              </a:buClr>
              <a:buSzPts val="3600"/>
              <a:buChar char="■"/>
            </a:pPr>
            <a:r>
              <a:rPr lang="en-US" sz="3600"/>
              <a:t>Ala. Code 1975, Section 16-1-8.1</a:t>
            </a:r>
            <a:endParaRPr sz="3600"/>
          </a:p>
          <a:p>
            <a:pPr marL="384048" lvl="0" indent="-193548" algn="l" rtl="0">
              <a:lnSpc>
                <a:spcPct val="94000"/>
              </a:lnSpc>
              <a:spcBef>
                <a:spcPts val="1200"/>
              </a:spcBef>
              <a:spcAft>
                <a:spcPts val="0"/>
              </a:spcAft>
              <a:buClr>
                <a:schemeClr val="dk2"/>
              </a:buClr>
              <a:buSzPts val="3000"/>
              <a:buNone/>
            </a:pPr>
            <a:endParaRPr sz="3600"/>
          </a:p>
          <a:p>
            <a:pPr marL="384048" lvl="0" indent="-422147" algn="l" rtl="0">
              <a:lnSpc>
                <a:spcPct val="94000"/>
              </a:lnSpc>
              <a:spcBef>
                <a:spcPts val="1200"/>
              </a:spcBef>
              <a:spcAft>
                <a:spcPts val="0"/>
              </a:spcAft>
              <a:buClr>
                <a:schemeClr val="dk2"/>
              </a:buClr>
              <a:buSzPts val="3600"/>
              <a:buChar char="■"/>
            </a:pPr>
            <a:r>
              <a:rPr lang="en-US" sz="3600"/>
              <a:t>Student Material (Teacher Fee) allocations may not be used to supplement Common Purchases (Ala. Code 1975, Section 16-1-8.1 (13))</a:t>
            </a:r>
            <a:endParaRPr sz="3600"/>
          </a:p>
          <a:p>
            <a:pPr marL="1828800" lvl="3" indent="-447547" algn="l" rtl="0">
              <a:lnSpc>
                <a:spcPct val="94000"/>
              </a:lnSpc>
              <a:spcBef>
                <a:spcPts val="700"/>
              </a:spcBef>
              <a:spcAft>
                <a:spcPts val="0"/>
              </a:spcAft>
              <a:buClr>
                <a:schemeClr val="dk2"/>
              </a:buClr>
              <a:buSzPts val="2800"/>
              <a:buChar char="o"/>
            </a:pPr>
            <a:r>
              <a:rPr lang="en-US" sz="2800" i="1"/>
              <a:t>Note - Common Purchases have not been appropriated since 2008; therefore, Common Purchases do not exist under the law at this time.</a:t>
            </a:r>
            <a:endParaRPr sz="2800" i="1"/>
          </a:p>
          <a:p>
            <a:pPr marL="384048" lvl="0" indent="0" algn="l" rtl="0">
              <a:lnSpc>
                <a:spcPct val="94000"/>
              </a:lnSpc>
              <a:spcBef>
                <a:spcPts val="2600"/>
              </a:spcBef>
              <a:spcAft>
                <a:spcPts val="0"/>
              </a:spcAft>
              <a:buNone/>
            </a:pPr>
            <a:endParaRPr sz="3000"/>
          </a:p>
        </p:txBody>
      </p:sp>
      <p:pic>
        <p:nvPicPr>
          <p:cNvPr id="145" name="Google Shape;145;p46" descr="Image result for shocked face clipart"/>
          <p:cNvPicPr preferRelativeResize="0"/>
          <p:nvPr/>
        </p:nvPicPr>
        <p:blipFill rotWithShape="1">
          <a:blip r:embed="rId3">
            <a:alphaModFix/>
          </a:blip>
          <a:srcRect/>
          <a:stretch/>
        </p:blipFill>
        <p:spPr>
          <a:xfrm>
            <a:off x="9452560" y="55868"/>
            <a:ext cx="2236101" cy="2344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5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500"/>
                                        <p:tgtEl>
                                          <p:spTgt spid="1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Effect transition="in" filter="fade">
                                      <p:cBhvr>
                                        <p:cTn id="27" dur="500"/>
                                        <p:tgtEl>
                                          <p:spTgt spid="1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7a6c545508_0_0"/>
          <p:cNvSpPr txBox="1">
            <a:spLocks noGrp="1"/>
          </p:cNvSpPr>
          <p:nvPr>
            <p:ph type="title"/>
          </p:nvPr>
        </p:nvSpPr>
        <p:spPr>
          <a:xfrm>
            <a:off x="1371600" y="365760"/>
            <a:ext cx="9601200" cy="9297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It’s the law…</a:t>
            </a:r>
            <a:endParaRPr/>
          </a:p>
        </p:txBody>
      </p:sp>
      <p:sp>
        <p:nvSpPr>
          <p:cNvPr id="151" name="Google Shape;151;g27a6c545508_0_0"/>
          <p:cNvSpPr txBox="1">
            <a:spLocks noGrp="1"/>
          </p:cNvSpPr>
          <p:nvPr>
            <p:ph type="body" idx="1"/>
          </p:nvPr>
        </p:nvSpPr>
        <p:spPr>
          <a:xfrm>
            <a:off x="1264925" y="1605300"/>
            <a:ext cx="10207500" cy="4719300"/>
          </a:xfrm>
          <a:prstGeom prst="rect">
            <a:avLst/>
          </a:prstGeom>
          <a:noFill/>
          <a:ln>
            <a:noFill/>
          </a:ln>
        </p:spPr>
        <p:txBody>
          <a:bodyPr spcFirstLastPara="1" wrap="square" lIns="91425" tIns="45700" rIns="91425" bIns="45700" anchor="t" anchorCtr="0">
            <a:noAutofit/>
          </a:bodyPr>
          <a:lstStyle/>
          <a:p>
            <a:pPr marL="384048" lvl="0" indent="-422147" algn="l" rtl="0">
              <a:lnSpc>
                <a:spcPct val="94000"/>
              </a:lnSpc>
              <a:spcBef>
                <a:spcPts val="2600"/>
              </a:spcBef>
              <a:spcAft>
                <a:spcPts val="0"/>
              </a:spcAft>
              <a:buClr>
                <a:schemeClr val="dk2"/>
              </a:buClr>
              <a:buSzPts val="3600"/>
              <a:buChar char="■"/>
            </a:pPr>
            <a:r>
              <a:rPr lang="en-US" sz="3600"/>
              <a:t>Student Materials (Teacher Fee) allocations are not subject to a vote by the budget committee.</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4"/>
          <p:cNvSpPr txBox="1">
            <a:spLocks noGrp="1"/>
          </p:cNvSpPr>
          <p:nvPr>
            <p:ph type="title"/>
          </p:nvPr>
        </p:nvSpPr>
        <p:spPr>
          <a:xfrm>
            <a:off x="1371600" y="520710"/>
            <a:ext cx="9601200" cy="13107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Permissible Expenditures</a:t>
            </a:r>
            <a:endParaRPr/>
          </a:p>
        </p:txBody>
      </p:sp>
      <p:sp>
        <p:nvSpPr>
          <p:cNvPr id="157" name="Google Shape;157;p54"/>
          <p:cNvSpPr txBox="1">
            <a:spLocks noGrp="1"/>
          </p:cNvSpPr>
          <p:nvPr>
            <p:ph type="body" idx="1"/>
          </p:nvPr>
        </p:nvSpPr>
        <p:spPr>
          <a:xfrm>
            <a:off x="1371600" y="1831400"/>
            <a:ext cx="10321500" cy="41259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000"/>
              <a:buChar char="■"/>
            </a:pPr>
            <a:r>
              <a:rPr lang="en-US" sz="3000"/>
              <a:t>Monies allocated for classroom instructional support may be spent for classroom instructional support purposes only, to be used either by classroom teachers or students in each teacher’s respective classes.  It shall be permissible to spend these monies on instructional equipment and electrical equipment which is actually utilized with students in the teacher’s classroom.</a:t>
            </a:r>
            <a:endParaRPr sz="3000"/>
          </a:p>
        </p:txBody>
      </p:sp>
    </p:spTree>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1369</Words>
  <Application>Microsoft Office PowerPoint</Application>
  <PresentationFormat>Widescreen</PresentationFormat>
  <Paragraphs>203</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Courier New</vt:lpstr>
      <vt:lpstr>Arial</vt:lpstr>
      <vt:lpstr>Libre Franklin</vt:lpstr>
      <vt:lpstr>Calibri</vt:lpstr>
      <vt:lpstr>Crop</vt:lpstr>
      <vt:lpstr>Decoding School Finance   The mystery of school funding</vt:lpstr>
      <vt:lpstr>PowerPoint Presentation</vt:lpstr>
      <vt:lpstr>Talking Points</vt:lpstr>
      <vt:lpstr>Budgeting  Classroom Instructional Support Funds</vt:lpstr>
      <vt:lpstr>Classroom Instructional Support</vt:lpstr>
      <vt:lpstr>What are the 2024 Dollar amounts?</vt:lpstr>
      <vt:lpstr>It’s the law…</vt:lpstr>
      <vt:lpstr>It’s the law…</vt:lpstr>
      <vt:lpstr>Permissible Expenditures</vt:lpstr>
      <vt:lpstr>Unspent Funds and Transfers</vt:lpstr>
      <vt:lpstr>Allowable Expenditures</vt:lpstr>
      <vt:lpstr>Allowable Expenditures</vt:lpstr>
      <vt:lpstr>Allowable Expenditures</vt:lpstr>
      <vt:lpstr>Questionable Expenditures</vt:lpstr>
      <vt:lpstr>Unallowable Expenditures</vt:lpstr>
      <vt:lpstr>Budget Committee</vt:lpstr>
      <vt:lpstr>Budget Committee</vt:lpstr>
      <vt:lpstr>Proposed Budget for Technology and  Professional Development</vt:lpstr>
      <vt:lpstr>Proposed Budget for Library Enhancement</vt:lpstr>
      <vt:lpstr>Approval of Budgets</vt:lpstr>
      <vt:lpstr>Approval of Budgets</vt:lpstr>
      <vt:lpstr>Approved Budgets</vt:lpstr>
      <vt:lpstr>Approved Budgets</vt:lpstr>
      <vt:lpstr>Timelines</vt:lpstr>
      <vt:lpstr>Understanding Budget Reports</vt:lpstr>
      <vt:lpstr>Budgets</vt:lpstr>
      <vt:lpstr>Budgets</vt:lpstr>
      <vt:lpstr>Parts of the Account Number</vt:lpstr>
      <vt:lpstr>Fund Type Groupings</vt:lpstr>
      <vt:lpstr>Fund Type Groupings</vt:lpstr>
      <vt:lpstr>Fund Sources</vt:lpstr>
      <vt:lpstr>Fund Sources</vt:lpstr>
      <vt:lpstr>Function / Object /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Decoding School Finance   The mystery of school funding</dc:title>
  <dc:creator>Avery Ford</dc:creator>
  <cp:lastModifiedBy>Technology</cp:lastModifiedBy>
  <cp:revision>1</cp:revision>
  <dcterms:created xsi:type="dcterms:W3CDTF">2018-07-24T02:31:17Z</dcterms:created>
  <dcterms:modified xsi:type="dcterms:W3CDTF">2024-08-22T20:32:05Z</dcterms:modified>
</cp:coreProperties>
</file>