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1.xml" ContentType="application/vnd.openxmlformats-officedocument.drawingml.chart+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41"/>
  </p:notesMasterIdLst>
  <p:handoutMasterIdLst>
    <p:handoutMasterId r:id="rId42"/>
  </p:handoutMasterIdLst>
  <p:sldIdLst>
    <p:sldId id="1685" r:id="rId2"/>
    <p:sldId id="1693" r:id="rId3"/>
    <p:sldId id="1688" r:id="rId4"/>
    <p:sldId id="1694" r:id="rId5"/>
    <p:sldId id="1690" r:id="rId6"/>
    <p:sldId id="1696" r:id="rId7"/>
    <p:sldId id="1695" r:id="rId8"/>
    <p:sldId id="1697" r:id="rId9"/>
    <p:sldId id="1687" r:id="rId10"/>
    <p:sldId id="1691" r:id="rId11"/>
    <p:sldId id="1712" r:id="rId12"/>
    <p:sldId id="1689" r:id="rId13"/>
    <p:sldId id="1713" r:id="rId14"/>
    <p:sldId id="1714" r:id="rId15"/>
    <p:sldId id="1715" r:id="rId16"/>
    <p:sldId id="1716" r:id="rId17"/>
    <p:sldId id="1717" r:id="rId18"/>
    <p:sldId id="1718" r:id="rId19"/>
    <p:sldId id="1719" r:id="rId20"/>
    <p:sldId id="1724" r:id="rId21"/>
    <p:sldId id="1725" r:id="rId22"/>
    <p:sldId id="1726" r:id="rId23"/>
    <p:sldId id="1727" r:id="rId24"/>
    <p:sldId id="1728" r:id="rId25"/>
    <p:sldId id="1731" r:id="rId26"/>
    <p:sldId id="1729" r:id="rId27"/>
    <p:sldId id="1699" r:id="rId28"/>
    <p:sldId id="1700" r:id="rId29"/>
    <p:sldId id="1701" r:id="rId30"/>
    <p:sldId id="1702" r:id="rId31"/>
    <p:sldId id="1703" r:id="rId32"/>
    <p:sldId id="1705" r:id="rId33"/>
    <p:sldId id="1707" r:id="rId34"/>
    <p:sldId id="1709" r:id="rId35"/>
    <p:sldId id="1708" r:id="rId36"/>
    <p:sldId id="1710" r:id="rId37"/>
    <p:sldId id="1711" r:id="rId38"/>
    <p:sldId id="1730" r:id="rId39"/>
    <p:sldId id="1732" r:id="rId40"/>
  </p:sldIdLst>
  <p:sldSz cx="9144000" cy="6858000" type="screen4x3"/>
  <p:notesSz cx="7315200" cy="9601200"/>
  <p:defaultTextStyle>
    <a:defPPr>
      <a:defRPr lang="en-US"/>
    </a:defPPr>
    <a:lvl1pPr algn="l" rtl="0" fontAlgn="base">
      <a:spcBef>
        <a:spcPct val="0"/>
      </a:spcBef>
      <a:spcAft>
        <a:spcPct val="0"/>
      </a:spcAft>
      <a:defRPr sz="1000" kern="1200">
        <a:solidFill>
          <a:schemeClr val="tx1"/>
        </a:solidFill>
        <a:latin typeface="Times New Roman" pitchFamily="18" charset="0"/>
        <a:ea typeface="+mn-ea"/>
        <a:cs typeface="+mn-cs"/>
      </a:defRPr>
    </a:lvl1pPr>
    <a:lvl2pPr marL="457200" algn="l" rtl="0" fontAlgn="base">
      <a:spcBef>
        <a:spcPct val="0"/>
      </a:spcBef>
      <a:spcAft>
        <a:spcPct val="0"/>
      </a:spcAft>
      <a:defRPr sz="1000" kern="1200">
        <a:solidFill>
          <a:schemeClr val="tx1"/>
        </a:solidFill>
        <a:latin typeface="Times New Roman" pitchFamily="18" charset="0"/>
        <a:ea typeface="+mn-ea"/>
        <a:cs typeface="+mn-cs"/>
      </a:defRPr>
    </a:lvl2pPr>
    <a:lvl3pPr marL="914400" algn="l" rtl="0" fontAlgn="base">
      <a:spcBef>
        <a:spcPct val="0"/>
      </a:spcBef>
      <a:spcAft>
        <a:spcPct val="0"/>
      </a:spcAft>
      <a:defRPr sz="1000" kern="1200">
        <a:solidFill>
          <a:schemeClr val="tx1"/>
        </a:solidFill>
        <a:latin typeface="Times New Roman" pitchFamily="18" charset="0"/>
        <a:ea typeface="+mn-ea"/>
        <a:cs typeface="+mn-cs"/>
      </a:defRPr>
    </a:lvl3pPr>
    <a:lvl4pPr marL="1371600" algn="l" rtl="0" fontAlgn="base">
      <a:spcBef>
        <a:spcPct val="0"/>
      </a:spcBef>
      <a:spcAft>
        <a:spcPct val="0"/>
      </a:spcAft>
      <a:defRPr sz="1000" kern="1200">
        <a:solidFill>
          <a:schemeClr val="tx1"/>
        </a:solidFill>
        <a:latin typeface="Times New Roman" pitchFamily="18" charset="0"/>
        <a:ea typeface="+mn-ea"/>
        <a:cs typeface="+mn-cs"/>
      </a:defRPr>
    </a:lvl4pPr>
    <a:lvl5pPr marL="1828800" algn="l" rtl="0" fontAlgn="base">
      <a:spcBef>
        <a:spcPct val="0"/>
      </a:spcBef>
      <a:spcAft>
        <a:spcPct val="0"/>
      </a:spcAft>
      <a:defRPr sz="1000" kern="1200">
        <a:solidFill>
          <a:schemeClr val="tx1"/>
        </a:solidFill>
        <a:latin typeface="Times New Roman" pitchFamily="18" charset="0"/>
        <a:ea typeface="+mn-ea"/>
        <a:cs typeface="+mn-cs"/>
      </a:defRPr>
    </a:lvl5pPr>
    <a:lvl6pPr marL="2286000" algn="l" defTabSz="914400" rtl="0" eaLnBrk="1" latinLnBrk="0" hangingPunct="1">
      <a:defRPr sz="1000" kern="1200">
        <a:solidFill>
          <a:schemeClr val="tx1"/>
        </a:solidFill>
        <a:latin typeface="Times New Roman" pitchFamily="18" charset="0"/>
        <a:ea typeface="+mn-ea"/>
        <a:cs typeface="+mn-cs"/>
      </a:defRPr>
    </a:lvl6pPr>
    <a:lvl7pPr marL="2743200" algn="l" defTabSz="914400" rtl="0" eaLnBrk="1" latinLnBrk="0" hangingPunct="1">
      <a:defRPr sz="1000" kern="1200">
        <a:solidFill>
          <a:schemeClr val="tx1"/>
        </a:solidFill>
        <a:latin typeface="Times New Roman" pitchFamily="18" charset="0"/>
        <a:ea typeface="+mn-ea"/>
        <a:cs typeface="+mn-cs"/>
      </a:defRPr>
    </a:lvl7pPr>
    <a:lvl8pPr marL="3200400" algn="l" defTabSz="914400" rtl="0" eaLnBrk="1" latinLnBrk="0" hangingPunct="1">
      <a:defRPr sz="1000" kern="1200">
        <a:solidFill>
          <a:schemeClr val="tx1"/>
        </a:solidFill>
        <a:latin typeface="Times New Roman" pitchFamily="18" charset="0"/>
        <a:ea typeface="+mn-ea"/>
        <a:cs typeface="+mn-cs"/>
      </a:defRPr>
    </a:lvl8pPr>
    <a:lvl9pPr marL="3657600" algn="l" defTabSz="914400" rtl="0" eaLnBrk="1" latinLnBrk="0" hangingPunct="1">
      <a:defRPr sz="10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owitz, Philip" initials="PB" lastIdx="16" clrIdx="0"/>
  <p:cmAuthor id="1" name="Hartwig, Alan" initials="AH" lastIdx="7" clrIdx="1"/>
  <p:cmAuthor id="2" name="Deloitte" initials="D" lastIdx="9" clrIdx="2"/>
  <p:cmAuthor id="3" name="Parekh, Mehul" initials="MP" lastIdx="4"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808"/>
    <a:srgbClr val="D5DDED"/>
    <a:srgbClr val="3399FF"/>
    <a:srgbClr val="6699FF"/>
    <a:srgbClr val="99CCFF"/>
    <a:srgbClr val="008000"/>
    <a:srgbClr val="D2DBEC"/>
    <a:srgbClr val="EDF0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handoutView">
  <p:normalViewPr vertBarState="maximized">
    <p:restoredLeft sz="14130" autoAdjust="0"/>
    <p:restoredTop sz="89023" autoAdjust="0"/>
  </p:normalViewPr>
  <p:slideViewPr>
    <p:cSldViewPr snapToGrid="0">
      <p:cViewPr>
        <p:scale>
          <a:sx n="85" d="100"/>
          <a:sy n="85" d="100"/>
        </p:scale>
        <p:origin x="-360" y="-2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7" d="100"/>
        <a:sy n="137" d="100"/>
      </p:scale>
      <p:origin x="0" y="0"/>
    </p:cViewPr>
  </p:sorterViewPr>
  <p:notesViewPr>
    <p:cSldViewPr snapToGrid="0">
      <p:cViewPr>
        <p:scale>
          <a:sx n="100" d="100"/>
          <a:sy n="100" d="100"/>
        </p:scale>
        <p:origin x="-1404" y="1296"/>
      </p:cViewPr>
      <p:guideLst>
        <p:guide orient="horz" pos="3023"/>
        <p:guide pos="230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Sheet1!$B$1</c:f>
              <c:strCache>
                <c:ptCount val="1"/>
                <c:pt idx="0">
                  <c:v>2010</c:v>
                </c:pt>
              </c:strCache>
            </c:strRef>
          </c:tx>
          <c:spPr>
            <a:solidFill>
              <a:schemeClr val="accent4">
                <a:lumMod val="75000"/>
              </a:schemeClr>
            </a:solidFill>
          </c:spPr>
          <c:invertIfNegative val="0"/>
          <c:dLbls>
            <c:dLbl>
              <c:idx val="1"/>
              <c:layout>
                <c:manualLayout>
                  <c:x val="3.2407407407407426E-2"/>
                  <c:y val="1.1224133123521688E-2"/>
                </c:manualLayout>
              </c:layout>
              <c:showLegendKey val="0"/>
              <c:showVal val="1"/>
              <c:showCatName val="0"/>
              <c:showSerName val="0"/>
              <c:showPercent val="0"/>
              <c:showBubbleSize val="0"/>
            </c:dLbl>
            <c:dLbl>
              <c:idx val="2"/>
              <c:layout>
                <c:manualLayout>
                  <c:x val="2.0061728395061738E-2"/>
                  <c:y val="1.4030166404401979E-2"/>
                </c:manualLayout>
              </c:layout>
              <c:showLegendKey val="0"/>
              <c:showVal val="1"/>
              <c:showCatName val="0"/>
              <c:showSerName val="0"/>
              <c:showPercent val="0"/>
              <c:showBubbleSize val="0"/>
            </c:dLbl>
            <c:dLbl>
              <c:idx val="3"/>
              <c:layout>
                <c:manualLayout>
                  <c:x val="9.2592592592592709E-3"/>
                  <c:y val="5.6120665617607904E-3"/>
                </c:manualLayout>
              </c:layout>
              <c:showLegendKey val="0"/>
              <c:showVal val="1"/>
              <c:showCatName val="0"/>
              <c:showSerName val="0"/>
              <c:showPercent val="0"/>
              <c:showBubbleSize val="0"/>
            </c:dLbl>
            <c:dLbl>
              <c:idx val="4"/>
              <c:layout>
                <c:manualLayout>
                  <c:x val="2.9320987654320996E-2"/>
                  <c:y val="8.4180998426411947E-3"/>
                </c:manualLayout>
              </c:layout>
              <c:showLegendKey val="0"/>
              <c:showVal val="1"/>
              <c:showCatName val="0"/>
              <c:showSerName val="0"/>
              <c:showPercent val="0"/>
              <c:showBubbleSize val="0"/>
            </c:dLbl>
            <c:dLbl>
              <c:idx val="5"/>
              <c:layout>
                <c:manualLayout>
                  <c:x val="3.0864197530864213E-3"/>
                  <c:y val="1.4030166404401979E-2"/>
                </c:manualLayout>
              </c:layout>
              <c:showLegendKey val="0"/>
              <c:showVal val="1"/>
              <c:showCatName val="0"/>
              <c:showSerName val="0"/>
              <c:showPercent val="0"/>
              <c:showBubbleSize val="0"/>
            </c:dLbl>
            <c:dLbl>
              <c:idx val="6"/>
              <c:layout>
                <c:manualLayout>
                  <c:x val="-1.5432098765432109E-3"/>
                  <c:y val="5.6120665617607904E-3"/>
                </c:manualLayout>
              </c:layout>
              <c:showLegendKey val="0"/>
              <c:showVal val="1"/>
              <c:showCatName val="0"/>
              <c:showSerName val="0"/>
              <c:showPercent val="0"/>
              <c:showBubbleSize val="0"/>
            </c:dLbl>
            <c:dLbl>
              <c:idx val="7"/>
              <c:layout>
                <c:manualLayout>
                  <c:x val="7.7160493827160542E-3"/>
                  <c:y val="8.4180998426411947E-3"/>
                </c:manualLayout>
              </c:layout>
              <c:showLegendKey val="0"/>
              <c:showVal val="1"/>
              <c:showCatName val="0"/>
              <c:showSerName val="0"/>
              <c:showPercent val="0"/>
              <c:showBubbleSize val="0"/>
            </c:dLbl>
            <c:dLbl>
              <c:idx val="8"/>
              <c:layout>
                <c:manualLayout>
                  <c:x val="1.5432098765432109E-3"/>
                  <c:y val="1.4030166404401979E-2"/>
                </c:manualLayout>
              </c:layout>
              <c:showLegendKey val="0"/>
              <c:showVal val="1"/>
              <c:showCatName val="0"/>
              <c:showSerName val="0"/>
              <c:showPercent val="0"/>
              <c:showBubbleSize val="0"/>
            </c:dLbl>
            <c:dLbl>
              <c:idx val="9"/>
              <c:layout>
                <c:manualLayout>
                  <c:x val="0"/>
                  <c:y val="2.8060332808803987E-3"/>
                </c:manualLayout>
              </c:layout>
              <c:showLegendKey val="0"/>
              <c:showVal val="1"/>
              <c:showCatName val="0"/>
              <c:showSerName val="0"/>
              <c:showPercent val="0"/>
              <c:showBubbleSize val="0"/>
            </c:dLbl>
            <c:dLbl>
              <c:idx val="10"/>
              <c:layout>
                <c:manualLayout>
                  <c:x val="0"/>
                  <c:y val="8.4180998426411947E-3"/>
                </c:manualLayout>
              </c:layout>
              <c:showLegendKey val="0"/>
              <c:showVal val="1"/>
              <c:showCatName val="0"/>
              <c:showSerName val="0"/>
              <c:showPercent val="0"/>
              <c:showBubbleSize val="0"/>
            </c:dLbl>
            <c:dLbl>
              <c:idx val="11"/>
              <c:layout>
                <c:manualLayout>
                  <c:x val="0"/>
                  <c:y val="1.4030166404401979E-2"/>
                </c:manualLayout>
              </c:layout>
              <c:showLegendKey val="0"/>
              <c:showVal val="1"/>
              <c:showCatName val="0"/>
              <c:showSerName val="0"/>
              <c:showPercent val="0"/>
              <c:showBubbleSize val="0"/>
            </c:dLbl>
            <c:txPr>
              <a:bodyPr/>
              <a:lstStyle/>
              <a:p>
                <a:pPr>
                  <a:defRPr sz="1000" baseline="0"/>
                </a:pPr>
                <a:endParaRPr lang="en-US"/>
              </a:p>
            </c:txPr>
            <c:showLegendKey val="0"/>
            <c:showVal val="1"/>
            <c:showCatName val="0"/>
            <c:showSerName val="0"/>
            <c:showPercent val="0"/>
            <c:showBubbleSize val="0"/>
            <c:showLeaderLines val="0"/>
          </c:dLbls>
          <c:cat>
            <c:strRef>
              <c:f>Sheet1!$A$2:$A$13</c:f>
              <c:strCache>
                <c:ptCount val="12"/>
                <c:pt idx="0">
                  <c:v>Other*</c:v>
                </c:pt>
                <c:pt idx="1">
                  <c:v>IT Controls</c:v>
                </c:pt>
                <c:pt idx="2">
                  <c:v>Confession</c:v>
                </c:pt>
                <c:pt idx="3">
                  <c:v>Survellance/Monitoring</c:v>
                </c:pt>
                <c:pt idx="4">
                  <c:v>Notified by Police</c:v>
                </c:pt>
                <c:pt idx="5">
                  <c:v>External Audit</c:v>
                </c:pt>
                <c:pt idx="6">
                  <c:v>Document Examination</c:v>
                </c:pt>
                <c:pt idx="7">
                  <c:v>Account Reconciliation</c:v>
                </c:pt>
                <c:pt idx="8">
                  <c:v>By Accident</c:v>
                </c:pt>
                <c:pt idx="9">
                  <c:v>Internal Audit</c:v>
                </c:pt>
                <c:pt idx="10">
                  <c:v>Management Review</c:v>
                </c:pt>
                <c:pt idx="11">
                  <c:v>Tip</c:v>
                </c:pt>
              </c:strCache>
            </c:strRef>
          </c:cat>
          <c:val>
            <c:numRef>
              <c:f>Sheet1!$B$2:$B$13</c:f>
              <c:numCache>
                <c:formatCode>0.0%</c:formatCode>
                <c:ptCount val="12"/>
                <c:pt idx="1">
                  <c:v>8.0000000000000054E-3</c:v>
                </c:pt>
                <c:pt idx="2">
                  <c:v>1.0000000000000004E-2</c:v>
                </c:pt>
                <c:pt idx="3">
                  <c:v>2.6000000000000006E-2</c:v>
                </c:pt>
                <c:pt idx="4">
                  <c:v>1.8000000000000006E-2</c:v>
                </c:pt>
                <c:pt idx="5">
                  <c:v>4.6000000000000013E-2</c:v>
                </c:pt>
                <c:pt idx="6">
                  <c:v>5.2000000000000018E-2</c:v>
                </c:pt>
                <c:pt idx="7">
                  <c:v>6.1000000000000019E-2</c:v>
                </c:pt>
                <c:pt idx="8">
                  <c:v>8.3000000000000046E-2</c:v>
                </c:pt>
                <c:pt idx="9">
                  <c:v>0.13900000000000001</c:v>
                </c:pt>
                <c:pt idx="10">
                  <c:v>0.15400000000000005</c:v>
                </c:pt>
                <c:pt idx="11">
                  <c:v>0.40200000000000002</c:v>
                </c:pt>
              </c:numCache>
            </c:numRef>
          </c:val>
        </c:ser>
        <c:ser>
          <c:idx val="1"/>
          <c:order val="1"/>
          <c:tx>
            <c:strRef>
              <c:f>Sheet1!$C$1</c:f>
              <c:strCache>
                <c:ptCount val="1"/>
                <c:pt idx="0">
                  <c:v>2012</c:v>
                </c:pt>
              </c:strCache>
            </c:strRef>
          </c:tx>
          <c:spPr>
            <a:solidFill>
              <a:srgbClr val="006B54"/>
            </a:solidFill>
          </c:spPr>
          <c:invertIfNegative val="0"/>
          <c:dLbls>
            <c:dLbl>
              <c:idx val="0"/>
              <c:showLegendKey val="0"/>
              <c:showVal val="1"/>
              <c:showCatName val="0"/>
              <c:showSerName val="0"/>
              <c:showPercent val="0"/>
              <c:showBubbleSize val="0"/>
            </c:dLbl>
            <c:dLbl>
              <c:idx val="1"/>
              <c:layout>
                <c:manualLayout>
                  <c:x val="2.0061728395061738E-2"/>
                  <c:y val="5.6120665617607904E-3"/>
                </c:manualLayout>
              </c:layout>
              <c:showLegendKey val="0"/>
              <c:showVal val="1"/>
              <c:showCatName val="0"/>
              <c:showSerName val="0"/>
              <c:showPercent val="0"/>
              <c:showBubbleSize val="0"/>
            </c:dLbl>
            <c:dLbl>
              <c:idx val="2"/>
              <c:showLegendKey val="0"/>
              <c:showVal val="1"/>
              <c:showCatName val="0"/>
              <c:showSerName val="0"/>
              <c:showPercent val="0"/>
              <c:showBubbleSize val="0"/>
            </c:dLbl>
            <c:dLbl>
              <c:idx val="3"/>
              <c:showLegendKey val="0"/>
              <c:showVal val="1"/>
              <c:showCatName val="0"/>
              <c:showSerName val="0"/>
              <c:showPercent val="0"/>
              <c:showBubbleSize val="0"/>
            </c:dLbl>
            <c:dLbl>
              <c:idx val="4"/>
              <c:showLegendKey val="0"/>
              <c:showVal val="1"/>
              <c:showCatName val="0"/>
              <c:showSerName val="0"/>
              <c:showPercent val="0"/>
              <c:showBubbleSize val="0"/>
            </c:dLbl>
            <c:dLbl>
              <c:idx val="5"/>
              <c:showLegendKey val="0"/>
              <c:showVal val="1"/>
              <c:showCatName val="0"/>
              <c:showSerName val="0"/>
              <c:showPercent val="0"/>
              <c:showBubbleSize val="0"/>
            </c:dLbl>
            <c:dLbl>
              <c:idx val="6"/>
              <c:showLegendKey val="0"/>
              <c:showVal val="1"/>
              <c:showCatName val="0"/>
              <c:showSerName val="0"/>
              <c:showPercent val="0"/>
              <c:showBubbleSize val="0"/>
            </c:dLbl>
            <c:dLbl>
              <c:idx val="7"/>
              <c:showLegendKey val="0"/>
              <c:showVal val="1"/>
              <c:showCatName val="0"/>
              <c:showSerName val="0"/>
              <c:showPercent val="0"/>
              <c:showBubbleSize val="0"/>
            </c:dLbl>
            <c:dLbl>
              <c:idx val="8"/>
              <c:showLegendKey val="0"/>
              <c:showVal val="1"/>
              <c:showCatName val="0"/>
              <c:showSerName val="0"/>
              <c:showPercent val="0"/>
              <c:showBubbleSize val="0"/>
            </c:dLbl>
            <c:dLbl>
              <c:idx val="9"/>
              <c:showLegendKey val="0"/>
              <c:showVal val="1"/>
              <c:showCatName val="0"/>
              <c:showSerName val="0"/>
              <c:showPercent val="0"/>
              <c:showBubbleSize val="0"/>
            </c:dLbl>
            <c:dLbl>
              <c:idx val="10"/>
              <c:showLegendKey val="0"/>
              <c:showVal val="1"/>
              <c:showCatName val="0"/>
              <c:showSerName val="0"/>
              <c:showPercent val="0"/>
              <c:showBubbleSize val="0"/>
            </c:dLbl>
            <c:dLbl>
              <c:idx val="11"/>
              <c:layout>
                <c:manualLayout>
                  <c:x val="1.2345679012345687E-2"/>
                  <c:y val="-2.8060332808803987E-3"/>
                </c:manualLayout>
              </c:layout>
              <c:showLegendKey val="0"/>
              <c:showVal val="1"/>
              <c:showCatName val="0"/>
              <c:showSerName val="0"/>
              <c:showPercent val="0"/>
              <c:showBubbleSize val="0"/>
            </c:dLbl>
            <c:txPr>
              <a:bodyPr/>
              <a:lstStyle/>
              <a:p>
                <a:pPr>
                  <a:defRPr sz="1000" b="1"/>
                </a:pPr>
                <a:endParaRPr lang="en-US"/>
              </a:p>
            </c:txPr>
            <c:showLegendKey val="0"/>
            <c:showVal val="0"/>
            <c:showCatName val="0"/>
            <c:showSerName val="0"/>
            <c:showPercent val="0"/>
            <c:showBubbleSize val="0"/>
          </c:dLbls>
          <c:cat>
            <c:strRef>
              <c:f>Sheet1!$A$2:$A$13</c:f>
              <c:strCache>
                <c:ptCount val="12"/>
                <c:pt idx="0">
                  <c:v>Other*</c:v>
                </c:pt>
                <c:pt idx="1">
                  <c:v>IT Controls</c:v>
                </c:pt>
                <c:pt idx="2">
                  <c:v>Confession</c:v>
                </c:pt>
                <c:pt idx="3">
                  <c:v>Survellance/Monitoring</c:v>
                </c:pt>
                <c:pt idx="4">
                  <c:v>Notified by Police</c:v>
                </c:pt>
                <c:pt idx="5">
                  <c:v>External Audit</c:v>
                </c:pt>
                <c:pt idx="6">
                  <c:v>Document Examination</c:v>
                </c:pt>
                <c:pt idx="7">
                  <c:v>Account Reconciliation</c:v>
                </c:pt>
                <c:pt idx="8">
                  <c:v>By Accident</c:v>
                </c:pt>
                <c:pt idx="9">
                  <c:v>Internal Audit</c:v>
                </c:pt>
                <c:pt idx="10">
                  <c:v>Management Review</c:v>
                </c:pt>
                <c:pt idx="11">
                  <c:v>Tip</c:v>
                </c:pt>
              </c:strCache>
            </c:strRef>
          </c:cat>
          <c:val>
            <c:numRef>
              <c:f>Sheet1!$C$2:$C$13</c:f>
              <c:numCache>
                <c:formatCode>0.0%</c:formatCode>
                <c:ptCount val="12"/>
                <c:pt idx="0">
                  <c:v>1.0999999999999999E-2</c:v>
                </c:pt>
                <c:pt idx="1">
                  <c:v>1.0999999999999999E-2</c:v>
                </c:pt>
                <c:pt idx="2">
                  <c:v>1.4999999999999998E-2</c:v>
                </c:pt>
                <c:pt idx="3">
                  <c:v>1.9000000000000006E-2</c:v>
                </c:pt>
                <c:pt idx="4">
                  <c:v>3.0000000000000009E-2</c:v>
                </c:pt>
                <c:pt idx="5">
                  <c:v>3.3000000000000002E-2</c:v>
                </c:pt>
                <c:pt idx="6">
                  <c:v>4.1000000000000002E-2</c:v>
                </c:pt>
                <c:pt idx="7">
                  <c:v>4.8000000000000015E-2</c:v>
                </c:pt>
                <c:pt idx="8">
                  <c:v>7.0000000000000034E-2</c:v>
                </c:pt>
                <c:pt idx="9">
                  <c:v>0.14400000000000004</c:v>
                </c:pt>
                <c:pt idx="10">
                  <c:v>0.14600000000000005</c:v>
                </c:pt>
                <c:pt idx="11">
                  <c:v>0.43300000000000011</c:v>
                </c:pt>
              </c:numCache>
            </c:numRef>
          </c:val>
        </c:ser>
        <c:dLbls>
          <c:showLegendKey val="0"/>
          <c:showVal val="0"/>
          <c:showCatName val="0"/>
          <c:showSerName val="0"/>
          <c:showPercent val="0"/>
          <c:showBubbleSize val="0"/>
        </c:dLbls>
        <c:gapWidth val="160"/>
        <c:axId val="95278976"/>
        <c:axId val="95280512"/>
      </c:barChart>
      <c:catAx>
        <c:axId val="95278976"/>
        <c:scaling>
          <c:orientation val="minMax"/>
        </c:scaling>
        <c:delete val="0"/>
        <c:axPos val="l"/>
        <c:majorGridlines/>
        <c:majorTickMark val="out"/>
        <c:minorTickMark val="none"/>
        <c:tickLblPos val="nextTo"/>
        <c:txPr>
          <a:bodyPr/>
          <a:lstStyle/>
          <a:p>
            <a:pPr>
              <a:defRPr sz="1100"/>
            </a:pPr>
            <a:endParaRPr lang="en-US"/>
          </a:p>
        </c:txPr>
        <c:crossAx val="95280512"/>
        <c:crosses val="autoZero"/>
        <c:auto val="1"/>
        <c:lblAlgn val="ctr"/>
        <c:lblOffset val="100"/>
        <c:noMultiLvlLbl val="0"/>
      </c:catAx>
      <c:valAx>
        <c:axId val="95280512"/>
        <c:scaling>
          <c:orientation val="minMax"/>
        </c:scaling>
        <c:delete val="0"/>
        <c:axPos val="b"/>
        <c:majorGridlines/>
        <c:numFmt formatCode="0%" sourceLinked="0"/>
        <c:majorTickMark val="out"/>
        <c:minorTickMark val="none"/>
        <c:tickLblPos val="nextTo"/>
        <c:txPr>
          <a:bodyPr/>
          <a:lstStyle/>
          <a:p>
            <a:pPr>
              <a:defRPr sz="1200"/>
            </a:pPr>
            <a:endParaRPr lang="en-US"/>
          </a:p>
        </c:txPr>
        <c:crossAx val="95278976"/>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72240" cy="480388"/>
          </a:xfrm>
          <a:prstGeom prst="rect">
            <a:avLst/>
          </a:prstGeom>
          <a:noFill/>
          <a:ln w="9525">
            <a:noFill/>
            <a:miter lim="800000"/>
            <a:headEnd/>
            <a:tailEnd/>
          </a:ln>
        </p:spPr>
        <p:txBody>
          <a:bodyPr vert="horz" wrap="square" lIns="97036" tIns="48518" rIns="97036" bIns="48518" numCol="1" anchor="t" anchorCtr="0" compatLnSpc="1">
            <a:prstTxWarp prst="textNoShape">
              <a:avLst/>
            </a:prstTxWarp>
          </a:bodyPr>
          <a:lstStyle>
            <a:lvl1pPr algn="l" defTabSz="963328">
              <a:defRPr sz="1200"/>
            </a:lvl1pPr>
          </a:lstStyle>
          <a:p>
            <a:pPr>
              <a:defRPr/>
            </a:pPr>
            <a:r>
              <a:rPr lang="en-US" dirty="0" smtClean="0"/>
              <a:t>PASBO Annual Conference – March 2013</a:t>
            </a:r>
            <a:endParaRPr lang="en-US" dirty="0"/>
          </a:p>
        </p:txBody>
      </p:sp>
      <p:sp>
        <p:nvSpPr>
          <p:cNvPr id="4100" name="Rectangle 4"/>
          <p:cNvSpPr>
            <a:spLocks noGrp="1" noChangeArrowheads="1"/>
          </p:cNvSpPr>
          <p:nvPr>
            <p:ph type="ftr" sz="quarter" idx="2"/>
          </p:nvPr>
        </p:nvSpPr>
        <p:spPr bwMode="auto">
          <a:xfrm>
            <a:off x="0" y="9120813"/>
            <a:ext cx="3172240" cy="480387"/>
          </a:xfrm>
          <a:prstGeom prst="rect">
            <a:avLst/>
          </a:prstGeom>
          <a:noFill/>
          <a:ln w="9525">
            <a:noFill/>
            <a:miter lim="800000"/>
            <a:headEnd/>
            <a:tailEnd/>
          </a:ln>
        </p:spPr>
        <p:txBody>
          <a:bodyPr vert="horz" wrap="square" lIns="97036" tIns="48518" rIns="97036" bIns="48518" numCol="1" anchor="b" anchorCtr="0" compatLnSpc="1">
            <a:prstTxWarp prst="textNoShape">
              <a:avLst/>
            </a:prstTxWarp>
          </a:bodyPr>
          <a:lstStyle>
            <a:lvl1pPr algn="l" defTabSz="963328">
              <a:defRPr sz="1200"/>
            </a:lvl1pPr>
          </a:lstStyle>
          <a:p>
            <a:pPr>
              <a:defRPr/>
            </a:pPr>
            <a:r>
              <a:rPr lang="en-US" dirty="0" smtClean="0"/>
              <a:t>Fraud and the Faltering Economy: Revisited</a:t>
            </a:r>
            <a:endParaRPr lang="en-US" dirty="0"/>
          </a:p>
        </p:txBody>
      </p:sp>
      <p:sp>
        <p:nvSpPr>
          <p:cNvPr id="4101" name="Rectangle 5"/>
          <p:cNvSpPr>
            <a:spLocks noGrp="1" noChangeArrowheads="1"/>
          </p:cNvSpPr>
          <p:nvPr>
            <p:ph type="sldNum" sz="quarter" idx="3"/>
          </p:nvPr>
        </p:nvSpPr>
        <p:spPr bwMode="auto">
          <a:xfrm>
            <a:off x="4142961" y="9120813"/>
            <a:ext cx="3172239" cy="480387"/>
          </a:xfrm>
          <a:prstGeom prst="rect">
            <a:avLst/>
          </a:prstGeom>
          <a:noFill/>
          <a:ln w="9525">
            <a:noFill/>
            <a:miter lim="800000"/>
            <a:headEnd/>
            <a:tailEnd/>
          </a:ln>
        </p:spPr>
        <p:txBody>
          <a:bodyPr vert="horz" wrap="square" lIns="97036" tIns="48518" rIns="97036" bIns="48518" numCol="1" anchor="b" anchorCtr="0" compatLnSpc="1">
            <a:prstTxWarp prst="textNoShape">
              <a:avLst/>
            </a:prstTxWarp>
          </a:bodyPr>
          <a:lstStyle>
            <a:lvl1pPr algn="r" defTabSz="963328">
              <a:defRPr sz="1200"/>
            </a:lvl1pPr>
          </a:lstStyle>
          <a:p>
            <a:pPr>
              <a:defRPr/>
            </a:pPr>
            <a:fld id="{A4F49A92-E9E0-4CBD-B1EA-643E9440AC74}" type="slidenum">
              <a:rPr lang="en-US" smtClean="0"/>
              <a:t>‹#›</a:t>
            </a:fld>
            <a:endParaRPr lang="en-US" dirty="0"/>
          </a:p>
        </p:txBody>
      </p:sp>
    </p:spTree>
    <p:extLst>
      <p:ext uri="{BB962C8B-B14F-4D97-AF65-F5344CB8AC3E}">
        <p14:creationId xmlns:p14="http://schemas.microsoft.com/office/powerpoint/2010/main" val="3296585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1"/>
            <a:ext cx="3172240" cy="477109"/>
          </a:xfrm>
          <a:prstGeom prst="rect">
            <a:avLst/>
          </a:prstGeom>
          <a:noFill/>
          <a:ln w="9525">
            <a:noFill/>
            <a:miter lim="800000"/>
            <a:headEnd/>
            <a:tailEnd/>
          </a:ln>
        </p:spPr>
        <p:txBody>
          <a:bodyPr vert="horz" wrap="square" lIns="95918" tIns="47959" rIns="95918" bIns="47959" numCol="1" anchor="t" anchorCtr="0" compatLnSpc="1">
            <a:prstTxWarp prst="textNoShape">
              <a:avLst/>
            </a:prstTxWarp>
          </a:bodyPr>
          <a:lstStyle>
            <a:lvl1pPr algn="l" defTabSz="958387">
              <a:defRPr sz="1200"/>
            </a:lvl1pPr>
          </a:lstStyle>
          <a:p>
            <a:pPr>
              <a:defRPr/>
            </a:pPr>
            <a:endParaRPr lang="en-US" dirty="0"/>
          </a:p>
        </p:txBody>
      </p:sp>
      <p:sp>
        <p:nvSpPr>
          <p:cNvPr id="18435" name="Rectangle 3"/>
          <p:cNvSpPr>
            <a:spLocks noGrp="1" noChangeArrowheads="1"/>
          </p:cNvSpPr>
          <p:nvPr>
            <p:ph type="dt" idx="1"/>
          </p:nvPr>
        </p:nvSpPr>
        <p:spPr bwMode="auto">
          <a:xfrm>
            <a:off x="4142961" y="1"/>
            <a:ext cx="3172239" cy="477109"/>
          </a:xfrm>
          <a:prstGeom prst="rect">
            <a:avLst/>
          </a:prstGeom>
          <a:noFill/>
          <a:ln w="9525">
            <a:noFill/>
            <a:miter lim="800000"/>
            <a:headEnd/>
            <a:tailEnd/>
          </a:ln>
        </p:spPr>
        <p:txBody>
          <a:bodyPr vert="horz" wrap="square" lIns="95918" tIns="47959" rIns="95918" bIns="47959" numCol="1" anchor="t" anchorCtr="0" compatLnSpc="1">
            <a:prstTxWarp prst="textNoShape">
              <a:avLst/>
            </a:prstTxWarp>
          </a:bodyPr>
          <a:lstStyle>
            <a:lvl1pPr algn="r" defTabSz="958387">
              <a:defRPr sz="1200"/>
            </a:lvl1pPr>
          </a:lstStyle>
          <a:p>
            <a:pPr>
              <a:defRPr/>
            </a:pPr>
            <a:endParaRPr lang="en-US" dirty="0"/>
          </a:p>
        </p:txBody>
      </p:sp>
      <p:sp>
        <p:nvSpPr>
          <p:cNvPr id="28676" name="Rectangle 4"/>
          <p:cNvSpPr>
            <a:spLocks noGrp="1" noRot="1" noChangeAspect="1" noChangeArrowheads="1" noTextEdit="1"/>
          </p:cNvSpPr>
          <p:nvPr>
            <p:ph type="sldImg" idx="2"/>
          </p:nvPr>
        </p:nvSpPr>
        <p:spPr bwMode="auto">
          <a:xfrm>
            <a:off x="1238250" y="714375"/>
            <a:ext cx="4852988" cy="3640138"/>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975693" y="4592378"/>
            <a:ext cx="5363817" cy="4274304"/>
          </a:xfrm>
          <a:prstGeom prst="rect">
            <a:avLst/>
          </a:prstGeom>
          <a:noFill/>
          <a:ln w="9525">
            <a:noFill/>
            <a:miter lim="800000"/>
            <a:headEnd/>
            <a:tailEnd/>
          </a:ln>
        </p:spPr>
        <p:txBody>
          <a:bodyPr vert="horz" wrap="square" lIns="95918" tIns="47959" rIns="95918" bIns="479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9104418"/>
            <a:ext cx="3172240" cy="475469"/>
          </a:xfrm>
          <a:prstGeom prst="rect">
            <a:avLst/>
          </a:prstGeom>
          <a:noFill/>
          <a:ln w="9525">
            <a:noFill/>
            <a:miter lim="800000"/>
            <a:headEnd/>
            <a:tailEnd/>
          </a:ln>
        </p:spPr>
        <p:txBody>
          <a:bodyPr vert="horz" wrap="square" lIns="95918" tIns="47959" rIns="95918" bIns="47959" numCol="1" anchor="b" anchorCtr="0" compatLnSpc="1">
            <a:prstTxWarp prst="textNoShape">
              <a:avLst/>
            </a:prstTxWarp>
          </a:bodyPr>
          <a:lstStyle>
            <a:lvl1pPr algn="l" defTabSz="958387">
              <a:defRPr sz="1200"/>
            </a:lvl1pPr>
          </a:lstStyle>
          <a:p>
            <a:pPr>
              <a:defRPr/>
            </a:pPr>
            <a:endParaRPr lang="en-US" dirty="0"/>
          </a:p>
        </p:txBody>
      </p:sp>
      <p:sp>
        <p:nvSpPr>
          <p:cNvPr id="18439" name="Rectangle 7"/>
          <p:cNvSpPr>
            <a:spLocks noGrp="1" noChangeArrowheads="1"/>
          </p:cNvSpPr>
          <p:nvPr>
            <p:ph type="sldNum" sz="quarter" idx="5"/>
          </p:nvPr>
        </p:nvSpPr>
        <p:spPr bwMode="auto">
          <a:xfrm>
            <a:off x="4142961" y="9104418"/>
            <a:ext cx="3172239" cy="475469"/>
          </a:xfrm>
          <a:prstGeom prst="rect">
            <a:avLst/>
          </a:prstGeom>
          <a:noFill/>
          <a:ln w="9525">
            <a:noFill/>
            <a:miter lim="800000"/>
            <a:headEnd/>
            <a:tailEnd/>
          </a:ln>
        </p:spPr>
        <p:txBody>
          <a:bodyPr vert="horz" wrap="square" lIns="95918" tIns="47959" rIns="95918" bIns="47959" numCol="1" anchor="b" anchorCtr="0" compatLnSpc="1">
            <a:prstTxWarp prst="textNoShape">
              <a:avLst/>
            </a:prstTxWarp>
          </a:bodyPr>
          <a:lstStyle>
            <a:lvl1pPr algn="r" defTabSz="958387">
              <a:defRPr sz="1200"/>
            </a:lvl1pPr>
          </a:lstStyle>
          <a:p>
            <a:pPr>
              <a:defRPr/>
            </a:pPr>
            <a:fld id="{9BC96B64-954D-4C90-AD4D-BC7CF4F1DC2F}" type="slidenum">
              <a:rPr lang="en-US"/>
              <a:pPr>
                <a:defRPr/>
              </a:pPr>
              <a:t>‹#›</a:t>
            </a:fld>
            <a:endParaRPr lang="en-US" dirty="0"/>
          </a:p>
        </p:txBody>
      </p:sp>
    </p:spTree>
    <p:extLst>
      <p:ext uri="{BB962C8B-B14F-4D97-AF65-F5344CB8AC3E}">
        <p14:creationId xmlns:p14="http://schemas.microsoft.com/office/powerpoint/2010/main" val="42204868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10</a:t>
            </a:fld>
            <a:endParaRPr lang="en-US" dirty="0"/>
          </a:p>
        </p:txBody>
      </p:sp>
    </p:spTree>
    <p:extLst>
      <p:ext uri="{BB962C8B-B14F-4D97-AF65-F5344CB8AC3E}">
        <p14:creationId xmlns:p14="http://schemas.microsoft.com/office/powerpoint/2010/main" val="34906274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11</a:t>
            </a:fld>
            <a:endParaRPr lang="en-US" dirty="0"/>
          </a:p>
        </p:txBody>
      </p:sp>
    </p:spTree>
    <p:extLst>
      <p:ext uri="{BB962C8B-B14F-4D97-AF65-F5344CB8AC3E}">
        <p14:creationId xmlns:p14="http://schemas.microsoft.com/office/powerpoint/2010/main" val="1672325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2AB35CC-36F6-4F46-B677-51CE24235D93}"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13</a:t>
            </a:fld>
            <a:endParaRPr lang="en-US" dirty="0"/>
          </a:p>
        </p:txBody>
      </p:sp>
    </p:spTree>
    <p:extLst>
      <p:ext uri="{BB962C8B-B14F-4D97-AF65-F5344CB8AC3E}">
        <p14:creationId xmlns:p14="http://schemas.microsoft.com/office/powerpoint/2010/main" val="5207850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14</a:t>
            </a:fld>
            <a:endParaRPr lang="en-US" dirty="0"/>
          </a:p>
        </p:txBody>
      </p:sp>
    </p:spTree>
    <p:extLst>
      <p:ext uri="{BB962C8B-B14F-4D97-AF65-F5344CB8AC3E}">
        <p14:creationId xmlns:p14="http://schemas.microsoft.com/office/powerpoint/2010/main" val="37362668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15</a:t>
            </a:fld>
            <a:endParaRPr lang="en-US" dirty="0"/>
          </a:p>
        </p:txBody>
      </p:sp>
    </p:spTree>
    <p:extLst>
      <p:ext uri="{BB962C8B-B14F-4D97-AF65-F5344CB8AC3E}">
        <p14:creationId xmlns:p14="http://schemas.microsoft.com/office/powerpoint/2010/main" val="18315884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16</a:t>
            </a:fld>
            <a:endParaRPr lang="en-US" dirty="0"/>
          </a:p>
        </p:txBody>
      </p:sp>
    </p:spTree>
    <p:extLst>
      <p:ext uri="{BB962C8B-B14F-4D97-AF65-F5344CB8AC3E}">
        <p14:creationId xmlns:p14="http://schemas.microsoft.com/office/powerpoint/2010/main" val="4307286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17</a:t>
            </a:fld>
            <a:endParaRPr lang="en-US" dirty="0"/>
          </a:p>
        </p:txBody>
      </p:sp>
    </p:spTree>
    <p:extLst>
      <p:ext uri="{BB962C8B-B14F-4D97-AF65-F5344CB8AC3E}">
        <p14:creationId xmlns:p14="http://schemas.microsoft.com/office/powerpoint/2010/main" val="4725259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18</a:t>
            </a:fld>
            <a:endParaRPr lang="en-US" dirty="0"/>
          </a:p>
        </p:txBody>
      </p:sp>
    </p:spTree>
    <p:extLst>
      <p:ext uri="{BB962C8B-B14F-4D97-AF65-F5344CB8AC3E}">
        <p14:creationId xmlns:p14="http://schemas.microsoft.com/office/powerpoint/2010/main" val="4268791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19</a:t>
            </a:fld>
            <a:endParaRPr lang="en-US" dirty="0"/>
          </a:p>
        </p:txBody>
      </p:sp>
    </p:spTree>
    <p:extLst>
      <p:ext uri="{BB962C8B-B14F-4D97-AF65-F5344CB8AC3E}">
        <p14:creationId xmlns:p14="http://schemas.microsoft.com/office/powerpoint/2010/main" val="899934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2</a:t>
            </a:fld>
            <a:endParaRPr lang="en-US" dirty="0"/>
          </a:p>
        </p:txBody>
      </p:sp>
    </p:spTree>
    <p:extLst>
      <p:ext uri="{BB962C8B-B14F-4D97-AF65-F5344CB8AC3E}">
        <p14:creationId xmlns:p14="http://schemas.microsoft.com/office/powerpoint/2010/main" val="25458017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20</a:t>
            </a:fld>
            <a:endParaRPr lang="en-US" dirty="0"/>
          </a:p>
        </p:txBody>
      </p:sp>
    </p:spTree>
    <p:extLst>
      <p:ext uri="{BB962C8B-B14F-4D97-AF65-F5344CB8AC3E}">
        <p14:creationId xmlns:p14="http://schemas.microsoft.com/office/powerpoint/2010/main" val="19037940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21</a:t>
            </a:fld>
            <a:endParaRPr lang="en-US" dirty="0"/>
          </a:p>
        </p:txBody>
      </p:sp>
    </p:spTree>
    <p:extLst>
      <p:ext uri="{BB962C8B-B14F-4D97-AF65-F5344CB8AC3E}">
        <p14:creationId xmlns:p14="http://schemas.microsoft.com/office/powerpoint/2010/main" val="35138589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22</a:t>
            </a:fld>
            <a:endParaRPr lang="en-US" dirty="0"/>
          </a:p>
        </p:txBody>
      </p:sp>
    </p:spTree>
    <p:extLst>
      <p:ext uri="{BB962C8B-B14F-4D97-AF65-F5344CB8AC3E}">
        <p14:creationId xmlns:p14="http://schemas.microsoft.com/office/powerpoint/2010/main" val="5015017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23</a:t>
            </a:fld>
            <a:endParaRPr lang="en-US" dirty="0"/>
          </a:p>
        </p:txBody>
      </p:sp>
    </p:spTree>
    <p:extLst>
      <p:ext uri="{BB962C8B-B14F-4D97-AF65-F5344CB8AC3E}">
        <p14:creationId xmlns:p14="http://schemas.microsoft.com/office/powerpoint/2010/main" val="37316495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24</a:t>
            </a:fld>
            <a:endParaRPr lang="en-US" dirty="0"/>
          </a:p>
        </p:txBody>
      </p:sp>
    </p:spTree>
    <p:extLst>
      <p:ext uri="{BB962C8B-B14F-4D97-AF65-F5344CB8AC3E}">
        <p14:creationId xmlns:p14="http://schemas.microsoft.com/office/powerpoint/2010/main" val="28319568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25</a:t>
            </a:fld>
            <a:endParaRPr lang="en-US" dirty="0"/>
          </a:p>
        </p:txBody>
      </p:sp>
    </p:spTree>
    <p:extLst>
      <p:ext uri="{BB962C8B-B14F-4D97-AF65-F5344CB8AC3E}">
        <p14:creationId xmlns:p14="http://schemas.microsoft.com/office/powerpoint/2010/main" val="39819064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26</a:t>
            </a:fld>
            <a:endParaRPr lang="en-US" dirty="0"/>
          </a:p>
        </p:txBody>
      </p:sp>
    </p:spTree>
    <p:extLst>
      <p:ext uri="{BB962C8B-B14F-4D97-AF65-F5344CB8AC3E}">
        <p14:creationId xmlns:p14="http://schemas.microsoft.com/office/powerpoint/2010/main" val="10688380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27</a:t>
            </a:fld>
            <a:endParaRPr lang="en-US" dirty="0"/>
          </a:p>
        </p:txBody>
      </p:sp>
    </p:spTree>
    <p:extLst>
      <p:ext uri="{BB962C8B-B14F-4D97-AF65-F5344CB8AC3E}">
        <p14:creationId xmlns:p14="http://schemas.microsoft.com/office/powerpoint/2010/main" val="13844999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28</a:t>
            </a:fld>
            <a:endParaRPr lang="en-US" dirty="0"/>
          </a:p>
        </p:txBody>
      </p:sp>
    </p:spTree>
    <p:extLst>
      <p:ext uri="{BB962C8B-B14F-4D97-AF65-F5344CB8AC3E}">
        <p14:creationId xmlns:p14="http://schemas.microsoft.com/office/powerpoint/2010/main" val="14469128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29</a:t>
            </a:fld>
            <a:endParaRPr lang="en-US" dirty="0"/>
          </a:p>
        </p:txBody>
      </p:sp>
    </p:spTree>
    <p:extLst>
      <p:ext uri="{BB962C8B-B14F-4D97-AF65-F5344CB8AC3E}">
        <p14:creationId xmlns:p14="http://schemas.microsoft.com/office/powerpoint/2010/main" val="1277599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3</a:t>
            </a:fld>
            <a:endParaRPr lang="en-US" dirty="0"/>
          </a:p>
        </p:txBody>
      </p:sp>
    </p:spTree>
    <p:extLst>
      <p:ext uri="{BB962C8B-B14F-4D97-AF65-F5344CB8AC3E}">
        <p14:creationId xmlns:p14="http://schemas.microsoft.com/office/powerpoint/2010/main" val="370746403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30</a:t>
            </a:fld>
            <a:endParaRPr lang="en-US" dirty="0"/>
          </a:p>
        </p:txBody>
      </p:sp>
    </p:spTree>
    <p:extLst>
      <p:ext uri="{BB962C8B-B14F-4D97-AF65-F5344CB8AC3E}">
        <p14:creationId xmlns:p14="http://schemas.microsoft.com/office/powerpoint/2010/main" val="25835432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31</a:t>
            </a:fld>
            <a:endParaRPr lang="en-US" dirty="0"/>
          </a:p>
        </p:txBody>
      </p:sp>
    </p:spTree>
    <p:extLst>
      <p:ext uri="{BB962C8B-B14F-4D97-AF65-F5344CB8AC3E}">
        <p14:creationId xmlns:p14="http://schemas.microsoft.com/office/powerpoint/2010/main" val="23507372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32</a:t>
            </a:fld>
            <a:endParaRPr lang="en-US" dirty="0"/>
          </a:p>
        </p:txBody>
      </p:sp>
    </p:spTree>
    <p:extLst>
      <p:ext uri="{BB962C8B-B14F-4D97-AF65-F5344CB8AC3E}">
        <p14:creationId xmlns:p14="http://schemas.microsoft.com/office/powerpoint/2010/main" val="11323985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33</a:t>
            </a:fld>
            <a:endParaRPr lang="en-US" dirty="0"/>
          </a:p>
        </p:txBody>
      </p:sp>
    </p:spTree>
    <p:extLst>
      <p:ext uri="{BB962C8B-B14F-4D97-AF65-F5344CB8AC3E}">
        <p14:creationId xmlns:p14="http://schemas.microsoft.com/office/powerpoint/2010/main" val="4366134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34</a:t>
            </a:fld>
            <a:endParaRPr lang="en-US" dirty="0"/>
          </a:p>
        </p:txBody>
      </p:sp>
    </p:spTree>
    <p:extLst>
      <p:ext uri="{BB962C8B-B14F-4D97-AF65-F5344CB8AC3E}">
        <p14:creationId xmlns:p14="http://schemas.microsoft.com/office/powerpoint/2010/main" val="65551454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35</a:t>
            </a:fld>
            <a:endParaRPr lang="en-US" dirty="0"/>
          </a:p>
        </p:txBody>
      </p:sp>
    </p:spTree>
    <p:extLst>
      <p:ext uri="{BB962C8B-B14F-4D97-AF65-F5344CB8AC3E}">
        <p14:creationId xmlns:p14="http://schemas.microsoft.com/office/powerpoint/2010/main" val="330560351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36</a:t>
            </a:fld>
            <a:endParaRPr lang="en-US" dirty="0"/>
          </a:p>
        </p:txBody>
      </p:sp>
    </p:spTree>
    <p:extLst>
      <p:ext uri="{BB962C8B-B14F-4D97-AF65-F5344CB8AC3E}">
        <p14:creationId xmlns:p14="http://schemas.microsoft.com/office/powerpoint/2010/main" val="174007276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37</a:t>
            </a:fld>
            <a:endParaRPr lang="en-US" dirty="0"/>
          </a:p>
        </p:txBody>
      </p:sp>
    </p:spTree>
    <p:extLst>
      <p:ext uri="{BB962C8B-B14F-4D97-AF65-F5344CB8AC3E}">
        <p14:creationId xmlns:p14="http://schemas.microsoft.com/office/powerpoint/2010/main" val="219449008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38</a:t>
            </a:fld>
            <a:endParaRPr lang="en-US" dirty="0"/>
          </a:p>
        </p:txBody>
      </p:sp>
    </p:spTree>
    <p:extLst>
      <p:ext uri="{BB962C8B-B14F-4D97-AF65-F5344CB8AC3E}">
        <p14:creationId xmlns:p14="http://schemas.microsoft.com/office/powerpoint/2010/main" val="377515184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39</a:t>
            </a:fld>
            <a:endParaRPr lang="en-US" dirty="0"/>
          </a:p>
        </p:txBody>
      </p:sp>
    </p:spTree>
    <p:extLst>
      <p:ext uri="{BB962C8B-B14F-4D97-AF65-F5344CB8AC3E}">
        <p14:creationId xmlns:p14="http://schemas.microsoft.com/office/powerpoint/2010/main" val="700791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4</a:t>
            </a:fld>
            <a:endParaRPr lang="en-US" dirty="0"/>
          </a:p>
        </p:txBody>
      </p:sp>
    </p:spTree>
    <p:extLst>
      <p:ext uri="{BB962C8B-B14F-4D97-AF65-F5344CB8AC3E}">
        <p14:creationId xmlns:p14="http://schemas.microsoft.com/office/powerpoint/2010/main" val="3360810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5</a:t>
            </a:fld>
            <a:endParaRPr lang="en-US" dirty="0"/>
          </a:p>
        </p:txBody>
      </p:sp>
    </p:spTree>
    <p:extLst>
      <p:ext uri="{BB962C8B-B14F-4D97-AF65-F5344CB8AC3E}">
        <p14:creationId xmlns:p14="http://schemas.microsoft.com/office/powerpoint/2010/main" val="2176492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6</a:t>
            </a:fld>
            <a:endParaRPr lang="en-US" dirty="0"/>
          </a:p>
        </p:txBody>
      </p:sp>
    </p:spTree>
    <p:extLst>
      <p:ext uri="{BB962C8B-B14F-4D97-AF65-F5344CB8AC3E}">
        <p14:creationId xmlns:p14="http://schemas.microsoft.com/office/powerpoint/2010/main" val="40206501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7</a:t>
            </a:fld>
            <a:endParaRPr lang="en-US" dirty="0"/>
          </a:p>
        </p:txBody>
      </p:sp>
    </p:spTree>
    <p:extLst>
      <p:ext uri="{BB962C8B-B14F-4D97-AF65-F5344CB8AC3E}">
        <p14:creationId xmlns:p14="http://schemas.microsoft.com/office/powerpoint/2010/main" val="2853983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8</a:t>
            </a:fld>
            <a:endParaRPr lang="en-US" dirty="0"/>
          </a:p>
        </p:txBody>
      </p:sp>
    </p:spTree>
    <p:extLst>
      <p:ext uri="{BB962C8B-B14F-4D97-AF65-F5344CB8AC3E}">
        <p14:creationId xmlns:p14="http://schemas.microsoft.com/office/powerpoint/2010/main" val="37088052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C96B64-954D-4C90-AD4D-BC7CF4F1DC2F}" type="slidenum">
              <a:rPr lang="en-US" smtClean="0"/>
              <a:pPr>
                <a:defRPr/>
              </a:pPr>
              <a:t>9</a:t>
            </a:fld>
            <a:endParaRPr lang="en-US" dirty="0"/>
          </a:p>
        </p:txBody>
      </p:sp>
    </p:spTree>
    <p:extLst>
      <p:ext uri="{BB962C8B-B14F-4D97-AF65-F5344CB8AC3E}">
        <p14:creationId xmlns:p14="http://schemas.microsoft.com/office/powerpoint/2010/main" val="1730974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130425"/>
            <a:ext cx="7391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7391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A5214BBF-C64F-48B4-BDC3-928C7C5E8A87}" type="slidenum">
              <a:rPr lang="en-US" smtClean="0"/>
              <a:pPr/>
              <a:t>‹#›</a:t>
            </a:fld>
            <a:endParaRPr lang="en-US" dirty="0"/>
          </a:p>
        </p:txBody>
      </p:sp>
    </p:spTree>
    <p:extLst>
      <p:ext uri="{BB962C8B-B14F-4D97-AF65-F5344CB8AC3E}">
        <p14:creationId xmlns:p14="http://schemas.microsoft.com/office/powerpoint/2010/main" val="3928441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fld id="{188E70A2-69DE-4558-8F79-869997A96109}" type="slidenum">
              <a:rPr lang="en-US"/>
              <a:pPr>
                <a:defRPr/>
              </a:pPr>
              <a:t>‹#›</a:t>
            </a:fld>
            <a:endParaRPr lang="en-US" dirty="0"/>
          </a:p>
        </p:txBody>
      </p:sp>
    </p:spTree>
    <p:extLst>
      <p:ext uri="{BB962C8B-B14F-4D97-AF65-F5344CB8AC3E}">
        <p14:creationId xmlns:p14="http://schemas.microsoft.com/office/powerpoint/2010/main" val="260591893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1143000" y="1600200"/>
            <a:ext cx="7696200" cy="4267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A5214BBF-C64F-48B4-BDC3-928C7C5E8A87}" type="slidenum">
              <a:rPr lang="en-US" smtClean="0"/>
              <a:pPr/>
              <a:t>‹#›</a:t>
            </a:fld>
            <a:endParaRPr lang="en-US" dirty="0"/>
          </a:p>
        </p:txBody>
      </p:sp>
    </p:spTree>
    <p:extLst>
      <p:ext uri="{BB962C8B-B14F-4D97-AF65-F5344CB8AC3E}">
        <p14:creationId xmlns:p14="http://schemas.microsoft.com/office/powerpoint/2010/main" val="3752541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371599" y="4406900"/>
            <a:ext cx="7123113"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371599" y="2906713"/>
            <a:ext cx="712311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A5214BBF-C64F-48B4-BDC3-928C7C5E8A87}" type="slidenum">
              <a:rPr lang="en-US" smtClean="0"/>
              <a:pPr/>
              <a:t>‹#›</a:t>
            </a:fld>
            <a:endParaRPr lang="en-US" dirty="0"/>
          </a:p>
        </p:txBody>
      </p:sp>
    </p:spTree>
    <p:extLst>
      <p:ext uri="{BB962C8B-B14F-4D97-AF65-F5344CB8AC3E}">
        <p14:creationId xmlns:p14="http://schemas.microsoft.com/office/powerpoint/2010/main" val="2586156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600201"/>
            <a:ext cx="3581400" cy="42671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105400" y="1600201"/>
            <a:ext cx="3581400" cy="42671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A5214BBF-C64F-48B4-BDC3-928C7C5E8A87}" type="slidenum">
              <a:rPr lang="en-US" smtClean="0"/>
              <a:pPr/>
              <a:t>‹#›</a:t>
            </a:fld>
            <a:endParaRPr lang="en-US" dirty="0"/>
          </a:p>
        </p:txBody>
      </p:sp>
    </p:spTree>
    <p:extLst>
      <p:ext uri="{BB962C8B-B14F-4D97-AF65-F5344CB8AC3E}">
        <p14:creationId xmlns:p14="http://schemas.microsoft.com/office/powerpoint/2010/main" val="3250444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0012" y="1535113"/>
            <a:ext cx="35829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370012" y="2174875"/>
            <a:ext cx="3582988" cy="3692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2404" y="1535113"/>
            <a:ext cx="358439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02404" y="2174875"/>
            <a:ext cx="3584396" cy="3692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A5214BBF-C64F-48B4-BDC3-928C7C5E8A87}" type="slidenum">
              <a:rPr lang="en-US" smtClean="0"/>
              <a:pPr/>
              <a:t>‹#›</a:t>
            </a:fld>
            <a:endParaRPr lang="en-US" dirty="0"/>
          </a:p>
        </p:txBody>
      </p:sp>
    </p:spTree>
    <p:extLst>
      <p:ext uri="{BB962C8B-B14F-4D97-AF65-F5344CB8AC3E}">
        <p14:creationId xmlns:p14="http://schemas.microsoft.com/office/powerpoint/2010/main" val="1972235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A5214BBF-C64F-48B4-BDC3-928C7C5E8A87}" type="slidenum">
              <a:rPr lang="en-US" smtClean="0"/>
              <a:pPr/>
              <a:t>‹#›</a:t>
            </a:fld>
            <a:endParaRPr lang="en-US" dirty="0"/>
          </a:p>
        </p:txBody>
      </p:sp>
    </p:spTree>
    <p:extLst>
      <p:ext uri="{BB962C8B-B14F-4D97-AF65-F5344CB8AC3E}">
        <p14:creationId xmlns:p14="http://schemas.microsoft.com/office/powerpoint/2010/main" val="4243995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5214BBF-C64F-48B4-BDC3-928C7C5E8A87}" type="slidenum">
              <a:rPr lang="en-US" smtClean="0"/>
              <a:pPr/>
              <a:t>‹#›</a:t>
            </a:fld>
            <a:endParaRPr lang="en-US" dirty="0"/>
          </a:p>
        </p:txBody>
      </p:sp>
    </p:spTree>
    <p:extLst>
      <p:ext uri="{BB962C8B-B14F-4D97-AF65-F5344CB8AC3E}">
        <p14:creationId xmlns:p14="http://schemas.microsoft.com/office/powerpoint/2010/main" val="1534673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00200" y="273050"/>
            <a:ext cx="25511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267200" y="273050"/>
            <a:ext cx="4419599" cy="55943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1600200" y="1435101"/>
            <a:ext cx="2551113" cy="44323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A5214BBF-C64F-48B4-BDC3-928C7C5E8A87}" type="slidenum">
              <a:rPr lang="en-US" smtClean="0"/>
              <a:pPr/>
              <a:t>‹#›</a:t>
            </a:fld>
            <a:endParaRPr lang="en-US" dirty="0"/>
          </a:p>
        </p:txBody>
      </p:sp>
    </p:spTree>
    <p:extLst>
      <p:ext uri="{BB962C8B-B14F-4D97-AF65-F5344CB8AC3E}">
        <p14:creationId xmlns:p14="http://schemas.microsoft.com/office/powerpoint/2010/main" val="4186483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572000"/>
            <a:ext cx="548640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38830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1387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A5214BBF-C64F-48B4-BDC3-928C7C5E8A87}" type="slidenum">
              <a:rPr lang="en-US" smtClean="0"/>
              <a:pPr/>
              <a:t>‹#›</a:t>
            </a:fld>
            <a:endParaRPr lang="en-US" dirty="0"/>
          </a:p>
        </p:txBody>
      </p:sp>
    </p:spTree>
    <p:extLst>
      <p:ext uri="{BB962C8B-B14F-4D97-AF65-F5344CB8AC3E}">
        <p14:creationId xmlns:p14="http://schemas.microsoft.com/office/powerpoint/2010/main" val="1988925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TaglineGraphic.png"/>
          <p:cNvPicPr>
            <a:picLocks noChangeAspect="1"/>
          </p:cNvPicPr>
          <p:nvPr/>
        </p:nvPicPr>
        <p:blipFill>
          <a:blip r:embed="rId12" cstate="email">
            <a:extLst>
              <a:ext uri="{28A0092B-C50C-407E-A947-70E740481C1C}">
                <a14:useLocalDpi xmlns:a14="http://schemas.microsoft.com/office/drawing/2010/main" val="0"/>
              </a:ext>
            </a:extLst>
          </a:blip>
          <a:srcRect/>
          <a:stretch>
            <a:fillRect/>
          </a:stretch>
        </p:blipFill>
        <p:spPr>
          <a:xfrm>
            <a:off x="0" y="0"/>
            <a:ext cx="9144000" cy="6878972"/>
          </a:xfrm>
          <a:prstGeom prst="rect">
            <a:avLst/>
          </a:prstGeom>
        </p:spPr>
      </p:pic>
      <p:sp>
        <p:nvSpPr>
          <p:cNvPr id="2" name="Title Placeholder 1"/>
          <p:cNvSpPr>
            <a:spLocks noGrp="1"/>
          </p:cNvSpPr>
          <p:nvPr>
            <p:ph type="title"/>
          </p:nvPr>
        </p:nvSpPr>
        <p:spPr>
          <a:xfrm>
            <a:off x="1600200" y="274638"/>
            <a:ext cx="7086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371600" y="1600201"/>
            <a:ext cx="7315200" cy="426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1048215" y="6096000"/>
            <a:ext cx="769434" cy="365125"/>
          </a:xfrm>
          <a:prstGeom prst="rect">
            <a:avLst/>
          </a:prstGeom>
        </p:spPr>
        <p:txBody>
          <a:bodyPr vert="horz" lIns="91440" tIns="45720" rIns="91440" bIns="45720" rtlCol="0" anchor="ctr"/>
          <a:lstStyle>
            <a:lvl1pPr algn="r">
              <a:defRPr sz="1800">
                <a:solidFill>
                  <a:schemeClr val="bg1"/>
                </a:solidFill>
              </a:defRPr>
            </a:lvl1pPr>
          </a:lstStyle>
          <a:p>
            <a:fld id="{A5214BBF-C64F-48B4-BDC3-928C7C5E8A87}" type="slidenum">
              <a:rPr lang="en-US" smtClean="0"/>
              <a:pPr/>
              <a:t>‹#›</a:t>
            </a:fld>
            <a:endParaRPr lang="en-US" dirty="0"/>
          </a:p>
        </p:txBody>
      </p:sp>
      <p:pic>
        <p:nvPicPr>
          <p:cNvPr id="8" name="Picture 7" descr="pasbologo.gif"/>
          <p:cNvPicPr>
            <a:picLocks noChangeAspect="1"/>
          </p:cNvPicPr>
          <p:nvPr/>
        </p:nvPicPr>
        <p:blipFill>
          <a:blip r:embed="rId13" cstate="email">
            <a:extLst>
              <a:ext uri="{28A0092B-C50C-407E-A947-70E740481C1C}">
                <a14:useLocalDpi xmlns:a14="http://schemas.microsoft.com/office/drawing/2010/main" val="0"/>
              </a:ext>
            </a:extLst>
          </a:blip>
          <a:stretch>
            <a:fillRect/>
          </a:stretch>
        </p:blipFill>
        <p:spPr>
          <a:xfrm>
            <a:off x="152401" y="152400"/>
            <a:ext cx="1371599" cy="1363053"/>
          </a:xfrm>
          <a:prstGeom prst="rect">
            <a:avLst/>
          </a:prstGeom>
        </p:spPr>
      </p:pic>
    </p:spTree>
    <p:extLst>
      <p:ext uri="{BB962C8B-B14F-4D97-AF65-F5344CB8AC3E}">
        <p14:creationId xmlns:p14="http://schemas.microsoft.com/office/powerpoint/2010/main" val="3677415887"/>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Lst>
  <p:hf hdr="0" ftr="0" dt="0"/>
  <p:txStyles>
    <p:titleStyle>
      <a:lvl1pPr algn="r" defTabSz="914400" rtl="0" eaLnBrk="1" latinLnBrk="0" hangingPunct="1">
        <a:spcBef>
          <a:spcPct val="0"/>
        </a:spcBef>
        <a:buNone/>
        <a:defRPr sz="3600" b="1"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fbi.gov/"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justice.gov/"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fbi.gov/"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philly.com/"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7.xml"/><Relationship Id="rId1" Type="http://schemas.openxmlformats.org/officeDocument/2006/relationships/slideLayout" Target="../slideLayouts/slideLayout6.xml"/><Relationship Id="rId4" Type="http://schemas.openxmlformats.org/officeDocument/2006/relationships/image" Target="../media/image9.jpeg"/></Relationships>
</file>

<file path=ppt/slides/_rels/slide2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mailto:Dnester@pgsd.org"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hyperlink" Target="mailto:Cmturtell@herbein.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1280886" y="1609493"/>
            <a:ext cx="7329714" cy="2154436"/>
          </a:xfrm>
          <a:prstGeom prst="rect">
            <a:avLst/>
          </a:prstGeom>
          <a:noFill/>
          <a:ln w="9525">
            <a:noFill/>
            <a:miter lim="800000"/>
            <a:headEnd/>
            <a:tailEnd/>
          </a:ln>
        </p:spPr>
        <p:txBody>
          <a:bodyPr wrap="square">
            <a:spAutoFit/>
          </a:bodyPr>
          <a:lstStyle/>
          <a:p>
            <a:pPr algn="ctr"/>
            <a:r>
              <a:rPr lang="en-US" sz="4400" b="1" dirty="0" smtClean="0">
                <a:solidFill>
                  <a:schemeClr val="accent1"/>
                </a:solidFill>
                <a:latin typeface="+mj-lt"/>
                <a:ea typeface="+mj-ea"/>
                <a:cs typeface="+mj-cs"/>
              </a:rPr>
              <a:t>FRAUD IN A FALTERING ECONOMY:  REVISITED</a:t>
            </a:r>
          </a:p>
          <a:p>
            <a:pPr algn="ctr"/>
            <a:endParaRPr lang="en-US" sz="1400" b="1" dirty="0">
              <a:solidFill>
                <a:schemeClr val="accent1"/>
              </a:solidFill>
              <a:latin typeface="+mj-lt"/>
              <a:ea typeface="+mj-ea"/>
              <a:cs typeface="+mj-cs"/>
            </a:endParaRPr>
          </a:p>
          <a:p>
            <a:r>
              <a:rPr lang="en-US" sz="3200" dirty="0" smtClean="0"/>
              <a:t> </a:t>
            </a:r>
            <a:endParaRPr lang="en-US" sz="2400" b="1" u="sng" dirty="0">
              <a:solidFill>
                <a:srgbClr val="000066"/>
              </a:solidFill>
            </a:endParaRPr>
          </a:p>
        </p:txBody>
      </p:sp>
      <p:sp>
        <p:nvSpPr>
          <p:cNvPr id="153603" name="Text Box 3"/>
          <p:cNvSpPr txBox="1">
            <a:spLocks noChangeArrowheads="1"/>
          </p:cNvSpPr>
          <p:nvPr/>
        </p:nvSpPr>
        <p:spPr bwMode="auto">
          <a:xfrm>
            <a:off x="1085850" y="3502319"/>
            <a:ext cx="7886700" cy="2296013"/>
          </a:xfrm>
          <a:prstGeom prst="rect">
            <a:avLst/>
          </a:prstGeom>
          <a:noFill/>
          <a:ln w="9525">
            <a:noFill/>
            <a:miter lim="800000"/>
            <a:headEnd/>
            <a:tailEnd/>
          </a:ln>
          <a:effectLst/>
        </p:spPr>
        <p:txBody>
          <a:bodyPr wrap="square">
            <a:spAutoFit/>
          </a:bodyPr>
          <a:lstStyle/>
          <a:p>
            <a:pPr algn="ctr">
              <a:spcBef>
                <a:spcPct val="20000"/>
              </a:spcBef>
              <a:buClr>
                <a:schemeClr val="accent2"/>
              </a:buClr>
              <a:defRPr/>
            </a:pPr>
            <a:r>
              <a:rPr lang="en-US" sz="2800" dirty="0" smtClean="0">
                <a:latin typeface="Calibri" pitchFamily="34" charset="0"/>
              </a:rPr>
              <a:t>Presented by:</a:t>
            </a:r>
          </a:p>
          <a:p>
            <a:pPr algn="ctr">
              <a:spcBef>
                <a:spcPct val="20000"/>
              </a:spcBef>
              <a:buClr>
                <a:schemeClr val="accent2"/>
              </a:buClr>
              <a:defRPr/>
            </a:pPr>
            <a:r>
              <a:rPr lang="en-US" sz="2400" dirty="0" smtClean="0">
                <a:latin typeface="Calibri" pitchFamily="34" charset="0"/>
              </a:rPr>
              <a:t>David L. Nester, PRSBA Business Administrator</a:t>
            </a:r>
          </a:p>
          <a:p>
            <a:pPr algn="ctr">
              <a:spcBef>
                <a:spcPct val="20000"/>
              </a:spcBef>
              <a:buClr>
                <a:schemeClr val="accent2"/>
              </a:buClr>
              <a:defRPr/>
            </a:pPr>
            <a:r>
              <a:rPr lang="en-US" sz="2400" dirty="0" smtClean="0">
                <a:latin typeface="Calibri" pitchFamily="34" charset="0"/>
              </a:rPr>
              <a:t> Pottsgrove School District</a:t>
            </a:r>
          </a:p>
          <a:p>
            <a:pPr algn="ctr">
              <a:spcBef>
                <a:spcPct val="20000"/>
              </a:spcBef>
              <a:buClr>
                <a:schemeClr val="accent2"/>
              </a:buClr>
              <a:defRPr/>
            </a:pPr>
            <a:r>
              <a:rPr lang="en-US" sz="2400" dirty="0" smtClean="0">
                <a:latin typeface="Calibri" pitchFamily="34" charset="0"/>
              </a:rPr>
              <a:t>Christopher M. Turtell, Audit Manager </a:t>
            </a:r>
          </a:p>
          <a:p>
            <a:pPr algn="ctr">
              <a:spcBef>
                <a:spcPct val="20000"/>
              </a:spcBef>
              <a:buClr>
                <a:schemeClr val="accent2"/>
              </a:buClr>
              <a:defRPr/>
            </a:pPr>
            <a:r>
              <a:rPr lang="en-US" sz="2400" dirty="0" err="1" smtClean="0">
                <a:latin typeface="Calibri" pitchFamily="34" charset="0"/>
              </a:rPr>
              <a:t>Herbein</a:t>
            </a:r>
            <a:r>
              <a:rPr lang="en-US" sz="2400" dirty="0" smtClean="0">
                <a:latin typeface="Calibri" pitchFamily="34" charset="0"/>
              </a:rPr>
              <a:t> + Company, Inc. CPA’s</a:t>
            </a:r>
            <a:endParaRPr lang="en-US" sz="2400" dirty="0">
              <a:latin typeface="Calibri" pitchFamily="34" charset="0"/>
            </a:endParaRPr>
          </a:p>
        </p:txBody>
      </p:sp>
      <p:sp>
        <p:nvSpPr>
          <p:cNvPr id="5124" name="Text Box 5"/>
          <p:cNvSpPr txBox="1">
            <a:spLocks noChangeArrowheads="1"/>
          </p:cNvSpPr>
          <p:nvPr/>
        </p:nvSpPr>
        <p:spPr bwMode="auto">
          <a:xfrm>
            <a:off x="1295400" y="609600"/>
            <a:ext cx="7467600" cy="461665"/>
          </a:xfrm>
          <a:prstGeom prst="rect">
            <a:avLst/>
          </a:prstGeom>
          <a:noFill/>
          <a:ln w="9525">
            <a:noFill/>
            <a:miter lim="800000"/>
            <a:headEnd/>
            <a:tailEnd/>
          </a:ln>
        </p:spPr>
        <p:txBody>
          <a:bodyPr wrap="square">
            <a:spAutoFit/>
          </a:bodyPr>
          <a:lstStyle/>
          <a:p>
            <a:pPr algn="ctr">
              <a:spcBef>
                <a:spcPct val="50000"/>
              </a:spcBef>
            </a:pPr>
            <a:r>
              <a:rPr lang="en-US" sz="2400" dirty="0">
                <a:latin typeface="Times New Roman" pitchFamily="16" charset="0"/>
              </a:rPr>
              <a:t>Pennsylvania Association of School Business Officials</a:t>
            </a:r>
          </a:p>
        </p:txBody>
      </p:sp>
      <p:sp>
        <p:nvSpPr>
          <p:cNvPr id="7" name="Slide Number Placeholder 6"/>
          <p:cNvSpPr>
            <a:spLocks noGrp="1"/>
          </p:cNvSpPr>
          <p:nvPr>
            <p:ph type="sldNum" sz="quarter" idx="12"/>
          </p:nvPr>
        </p:nvSpPr>
        <p:spPr/>
        <p:txBody>
          <a:bodyPr/>
          <a:lstStyle/>
          <a:p>
            <a:pPr>
              <a:defRPr/>
            </a:pPr>
            <a:fld id="{ACC10828-A080-4FCA-BA81-12D307FC08BF}" type="slidenum">
              <a:rPr lang="en-US" smtClean="0"/>
              <a:pPr>
                <a:defRPr/>
              </a:pPr>
              <a:t>1</a:t>
            </a:fld>
            <a:endParaRPr lang="en-US" dirty="0"/>
          </a:p>
        </p:txBody>
      </p:sp>
    </p:spTree>
    <p:extLst>
      <p:ext uri="{BB962C8B-B14F-4D97-AF65-F5344CB8AC3E}">
        <p14:creationId xmlns:p14="http://schemas.microsoft.com/office/powerpoint/2010/main" val="17752743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Result</a:t>
            </a:r>
            <a:endParaRPr lang="en-US" dirty="0"/>
          </a:p>
        </p:txBody>
      </p:sp>
      <p:sp>
        <p:nvSpPr>
          <p:cNvPr id="3" name="Content Placeholder 2"/>
          <p:cNvSpPr>
            <a:spLocks noGrp="1"/>
          </p:cNvSpPr>
          <p:nvPr>
            <p:ph idx="1"/>
          </p:nvPr>
        </p:nvSpPr>
        <p:spPr/>
        <p:txBody>
          <a:bodyPr/>
          <a:lstStyle/>
          <a:p>
            <a:r>
              <a:rPr lang="en-US" dirty="0" smtClean="0"/>
              <a:t>Districts are forced to do more with less!</a:t>
            </a:r>
          </a:p>
          <a:p>
            <a:pPr lvl="1"/>
            <a:r>
              <a:rPr lang="en-US" dirty="0" smtClean="0"/>
              <a:t>Staff Reductions</a:t>
            </a:r>
          </a:p>
          <a:p>
            <a:pPr lvl="1"/>
            <a:r>
              <a:rPr lang="en-US" dirty="0" smtClean="0"/>
              <a:t>Pay Freezes</a:t>
            </a:r>
          </a:p>
          <a:p>
            <a:pPr lvl="1"/>
            <a:r>
              <a:rPr lang="en-US" dirty="0" smtClean="0"/>
              <a:t>Benefit Reductions</a:t>
            </a:r>
          </a:p>
          <a:p>
            <a:pPr lvl="1"/>
            <a:endParaRPr lang="en-US" dirty="0"/>
          </a:p>
          <a:p>
            <a:pPr lvl="5"/>
            <a:r>
              <a:rPr lang="en-US" dirty="0" smtClean="0"/>
              <a:t>Discontented Employees</a:t>
            </a:r>
          </a:p>
          <a:p>
            <a:pPr lvl="5"/>
            <a:r>
              <a:rPr lang="en-US" dirty="0" smtClean="0"/>
              <a:t>Impaired Internal Controls</a:t>
            </a:r>
          </a:p>
          <a:p>
            <a:pPr lvl="5"/>
            <a:r>
              <a:rPr lang="en-US" dirty="0" smtClean="0"/>
              <a:t>Opportunity!</a:t>
            </a:r>
            <a:endParaRPr lang="en-US" dirty="0"/>
          </a:p>
        </p:txBody>
      </p:sp>
      <p:sp>
        <p:nvSpPr>
          <p:cNvPr id="4" name="Slide Number Placeholder 3"/>
          <p:cNvSpPr>
            <a:spLocks noGrp="1"/>
          </p:cNvSpPr>
          <p:nvPr>
            <p:ph type="sldNum" sz="quarter" idx="12"/>
          </p:nvPr>
        </p:nvSpPr>
        <p:spPr/>
        <p:txBody>
          <a:bodyPr/>
          <a:lstStyle/>
          <a:p>
            <a:fld id="{A5214BBF-C64F-48B4-BDC3-928C7C5E8A87}" type="slidenum">
              <a:rPr lang="en-US" smtClean="0"/>
              <a:pPr/>
              <a:t>10</a:t>
            </a:fld>
            <a:endParaRPr lang="en-US" dirty="0"/>
          </a:p>
        </p:txBody>
      </p:sp>
    </p:spTree>
    <p:extLst>
      <p:ext uri="{BB962C8B-B14F-4D97-AF65-F5344CB8AC3E}">
        <p14:creationId xmlns:p14="http://schemas.microsoft.com/office/powerpoint/2010/main" val="24519814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to Expect when Fraud is Identified</a:t>
            </a:r>
            <a:endParaRPr lang="en-US" dirty="0"/>
          </a:p>
        </p:txBody>
      </p:sp>
      <p:sp>
        <p:nvSpPr>
          <p:cNvPr id="3" name="Content Placeholder 2"/>
          <p:cNvSpPr>
            <a:spLocks noGrp="1"/>
          </p:cNvSpPr>
          <p:nvPr>
            <p:ph idx="1"/>
          </p:nvPr>
        </p:nvSpPr>
        <p:spPr/>
        <p:txBody>
          <a:bodyPr/>
          <a:lstStyle/>
          <a:p>
            <a:r>
              <a:rPr lang="en-US" sz="2800" dirty="0" smtClean="0"/>
              <a:t>Professional Impact:</a:t>
            </a:r>
          </a:p>
          <a:p>
            <a:pPr lvl="1"/>
            <a:r>
              <a:rPr lang="en-US" sz="2400" dirty="0" smtClean="0"/>
              <a:t>Public questioning</a:t>
            </a:r>
          </a:p>
          <a:p>
            <a:pPr lvl="1"/>
            <a:r>
              <a:rPr lang="en-US" sz="2400" dirty="0" smtClean="0"/>
              <a:t>Additional time demand to conduct an investigation</a:t>
            </a:r>
          </a:p>
          <a:p>
            <a:pPr lvl="1"/>
            <a:r>
              <a:rPr lang="en-US" sz="2400" dirty="0" smtClean="0"/>
              <a:t>Public perception</a:t>
            </a:r>
            <a:r>
              <a:rPr lang="en-US" dirty="0" smtClean="0"/>
              <a:t> </a:t>
            </a:r>
          </a:p>
          <a:p>
            <a:r>
              <a:rPr lang="en-US" sz="2800" dirty="0" smtClean="0"/>
              <a:t>Personal Impact:</a:t>
            </a:r>
          </a:p>
          <a:p>
            <a:pPr lvl="1"/>
            <a:r>
              <a:rPr lang="en-US" sz="2400" dirty="0" smtClean="0"/>
              <a:t>How it affects the perpetrator</a:t>
            </a:r>
          </a:p>
          <a:p>
            <a:pPr lvl="1"/>
            <a:r>
              <a:rPr lang="en-US" sz="2400" dirty="0" smtClean="0"/>
              <a:t>How it affects you</a:t>
            </a:r>
          </a:p>
          <a:p>
            <a:pPr lvl="1"/>
            <a:endParaRPr lang="en-US" dirty="0"/>
          </a:p>
        </p:txBody>
      </p:sp>
      <p:sp>
        <p:nvSpPr>
          <p:cNvPr id="4" name="Slide Number Placeholder 3"/>
          <p:cNvSpPr>
            <a:spLocks noGrp="1"/>
          </p:cNvSpPr>
          <p:nvPr>
            <p:ph type="sldNum" sz="quarter" idx="12"/>
          </p:nvPr>
        </p:nvSpPr>
        <p:spPr/>
        <p:txBody>
          <a:bodyPr/>
          <a:lstStyle/>
          <a:p>
            <a:fld id="{A5214BBF-C64F-48B4-BDC3-928C7C5E8A87}" type="slidenum">
              <a:rPr lang="en-US" smtClean="0"/>
              <a:pPr/>
              <a:t>11</a:t>
            </a:fld>
            <a:endParaRPr lang="en-US" dirty="0"/>
          </a:p>
        </p:txBody>
      </p:sp>
    </p:spTree>
    <p:extLst>
      <p:ext uri="{BB962C8B-B14F-4D97-AF65-F5344CB8AC3E}">
        <p14:creationId xmlns:p14="http://schemas.microsoft.com/office/powerpoint/2010/main" val="30774269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Examples of Fraud in PA </a:t>
            </a:r>
            <a:br>
              <a:rPr lang="en-US" dirty="0" smtClean="0"/>
            </a:br>
            <a:r>
              <a:rPr lang="en-US" dirty="0" smtClean="0"/>
              <a:t>School Districts</a:t>
            </a:r>
            <a:endParaRPr lang="en-US" dirty="0"/>
          </a:p>
        </p:txBody>
      </p:sp>
      <p:sp>
        <p:nvSpPr>
          <p:cNvPr id="3" name="Content Placeholder 2"/>
          <p:cNvSpPr>
            <a:spLocks noGrp="1"/>
          </p:cNvSpPr>
          <p:nvPr>
            <p:ph type="subTitle" idx="1"/>
          </p:nvPr>
        </p:nvSpPr>
        <p:spPr/>
        <p:txBody>
          <a:bodyPr>
            <a:normAutofit/>
          </a:bodyPr>
          <a:lstStyle/>
          <a:p>
            <a:pPr algn="l"/>
            <a:r>
              <a:rPr lang="en-US" sz="2000" i="1" dirty="0" smtClean="0">
                <a:solidFill>
                  <a:schemeClr val="tx1"/>
                </a:solidFill>
              </a:rPr>
              <a:t>Disclaimer:  The purpose of the following information is to show that fraud can happen to you.  With the exception of Pottsgrove School District, we do not express any opinion of guilt on the part of any of the parties.  These issues are traumatic to all involved.  Our goal is that you take measures necessary to limit your exposure to fraud.</a:t>
            </a:r>
            <a:endParaRPr lang="en-US" sz="2000" i="1" dirty="0">
              <a:solidFill>
                <a:schemeClr val="tx1"/>
              </a:solidFill>
            </a:endParaRPr>
          </a:p>
        </p:txBody>
      </p:sp>
      <p:sp>
        <p:nvSpPr>
          <p:cNvPr id="4" name="Slide Number Placeholder 3"/>
          <p:cNvSpPr>
            <a:spLocks noGrp="1"/>
          </p:cNvSpPr>
          <p:nvPr>
            <p:ph type="sldNum" sz="quarter" idx="12"/>
          </p:nvPr>
        </p:nvSpPr>
        <p:spPr/>
        <p:txBody>
          <a:bodyPr/>
          <a:lstStyle/>
          <a:p>
            <a:fld id="{CA560DE7-1A20-4D99-82AA-5D820BAE39FD}" type="slidenum">
              <a:rPr lang="en-US" smtClean="0"/>
              <a:pPr/>
              <a:t>12</a:t>
            </a:fld>
            <a:endParaRPr lang="en-US" dirty="0"/>
          </a:p>
        </p:txBody>
      </p:sp>
    </p:spTree>
    <p:extLst>
      <p:ext uri="{BB962C8B-B14F-4D97-AF65-F5344CB8AC3E}">
        <p14:creationId xmlns:p14="http://schemas.microsoft.com/office/powerpoint/2010/main" val="2774422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Organizations</a:t>
            </a:r>
            <a:endParaRPr lang="en-US" dirty="0"/>
          </a:p>
        </p:txBody>
      </p:sp>
      <p:sp>
        <p:nvSpPr>
          <p:cNvPr id="3" name="Content Placeholder 2"/>
          <p:cNvSpPr>
            <a:spLocks noGrp="1"/>
          </p:cNvSpPr>
          <p:nvPr>
            <p:ph idx="1"/>
          </p:nvPr>
        </p:nvSpPr>
        <p:spPr/>
        <p:txBody>
          <a:bodyPr>
            <a:normAutofit/>
          </a:bodyPr>
          <a:lstStyle/>
          <a:p>
            <a:r>
              <a:rPr lang="en-US" sz="2800" b="1" i="1" dirty="0" smtClean="0"/>
              <a:t>“Ex-Penn-Delco Official Arraigned on Theft Rap”</a:t>
            </a:r>
          </a:p>
          <a:p>
            <a:pPr lvl="1"/>
            <a:r>
              <a:rPr lang="en-US" sz="2000" dirty="0" smtClean="0"/>
              <a:t>School Board member served as Treasurer for Booster Club</a:t>
            </a:r>
          </a:p>
          <a:p>
            <a:pPr lvl="1"/>
            <a:r>
              <a:rPr lang="en-US" sz="2000" dirty="0" smtClean="0"/>
              <a:t>Convicted on theft and forgery charges</a:t>
            </a:r>
            <a:endParaRPr lang="en-US" sz="2000" dirty="0"/>
          </a:p>
          <a:p>
            <a:pPr lvl="1"/>
            <a:r>
              <a:rPr lang="en-US" sz="2000" dirty="0" smtClean="0"/>
              <a:t>Loss of &gt; $21,000  from 2005-2008</a:t>
            </a:r>
          </a:p>
          <a:p>
            <a:pPr marL="457200" lvl="1" indent="0">
              <a:buNone/>
            </a:pPr>
            <a:r>
              <a:rPr lang="en-US" sz="1400" i="1" dirty="0" smtClean="0"/>
              <a:t>Source:  Delco Times 7/19/12</a:t>
            </a:r>
          </a:p>
          <a:p>
            <a:pPr marL="457200" lvl="1" indent="0">
              <a:buNone/>
            </a:pPr>
            <a:endParaRPr lang="en-US" sz="1400" i="1" dirty="0"/>
          </a:p>
          <a:p>
            <a:pPr marL="0" indent="0">
              <a:buNone/>
            </a:pPr>
            <a:endParaRPr lang="en-US" sz="2800" b="1" i="1" dirty="0" smtClean="0"/>
          </a:p>
          <a:p>
            <a:endParaRPr lang="en-US" sz="1800" i="1" dirty="0" smtClean="0"/>
          </a:p>
          <a:p>
            <a:endParaRPr lang="en-US" sz="2400" dirty="0" smtClean="0"/>
          </a:p>
          <a:p>
            <a:pPr marL="914400" lvl="2" indent="0">
              <a:buNone/>
            </a:pPr>
            <a:r>
              <a:rPr lang="en-US" sz="1600" dirty="0"/>
              <a:t>	</a:t>
            </a:r>
            <a:endParaRPr lang="en-US" sz="1600" dirty="0" smtClean="0"/>
          </a:p>
          <a:p>
            <a:pPr lvl="1"/>
            <a:endParaRPr lang="en-US" sz="2000" dirty="0" smtClean="0"/>
          </a:p>
          <a:p>
            <a:pPr marL="457200" lvl="1" indent="0">
              <a:buNone/>
            </a:pPr>
            <a:endParaRPr lang="en-US" sz="2000" dirty="0" smtClean="0"/>
          </a:p>
        </p:txBody>
      </p:sp>
      <p:sp>
        <p:nvSpPr>
          <p:cNvPr id="4" name="Slide Number Placeholder 3"/>
          <p:cNvSpPr>
            <a:spLocks noGrp="1"/>
          </p:cNvSpPr>
          <p:nvPr>
            <p:ph type="sldNum" sz="quarter" idx="12"/>
          </p:nvPr>
        </p:nvSpPr>
        <p:spPr/>
        <p:txBody>
          <a:bodyPr/>
          <a:lstStyle/>
          <a:p>
            <a:fld id="{A5214BBF-C64F-48B4-BDC3-928C7C5E8A87}" type="slidenum">
              <a:rPr lang="en-US" smtClean="0"/>
              <a:pPr/>
              <a:t>13</a:t>
            </a:fld>
            <a:endParaRPr lang="en-US" dirty="0"/>
          </a:p>
        </p:txBody>
      </p:sp>
    </p:spTree>
    <p:extLst>
      <p:ext uri="{BB962C8B-B14F-4D97-AF65-F5344CB8AC3E}">
        <p14:creationId xmlns:p14="http://schemas.microsoft.com/office/powerpoint/2010/main" val="2836538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 calcmode="lin" valueType="num">
                                      <p:cBhvr additive="base">
                                        <p:cTn id="2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District Credit Cards</a:t>
            </a:r>
            <a:endParaRPr lang="en-US" dirty="0"/>
          </a:p>
        </p:txBody>
      </p:sp>
      <p:sp>
        <p:nvSpPr>
          <p:cNvPr id="3" name="Content Placeholder 2"/>
          <p:cNvSpPr>
            <a:spLocks noGrp="1"/>
          </p:cNvSpPr>
          <p:nvPr>
            <p:ph idx="1"/>
          </p:nvPr>
        </p:nvSpPr>
        <p:spPr/>
        <p:txBody>
          <a:bodyPr>
            <a:normAutofit lnSpcReduction="10000"/>
          </a:bodyPr>
          <a:lstStyle/>
          <a:p>
            <a:r>
              <a:rPr lang="en-US" sz="2800" b="1" i="1" dirty="0" smtClean="0"/>
              <a:t>“</a:t>
            </a:r>
            <a:r>
              <a:rPr lang="en-US" sz="2600" b="1" dirty="0" smtClean="0"/>
              <a:t>Erie Man Faces Trial for Theft from School District”</a:t>
            </a:r>
          </a:p>
          <a:p>
            <a:pPr lvl="1"/>
            <a:r>
              <a:rPr lang="en-US" sz="2000" dirty="0" smtClean="0"/>
              <a:t>Substitute custodian at Erie School District</a:t>
            </a:r>
          </a:p>
          <a:p>
            <a:pPr lvl="1"/>
            <a:r>
              <a:rPr lang="en-US" sz="2000" dirty="0" smtClean="0"/>
              <a:t>Purchased fuel with stolen credit cards</a:t>
            </a:r>
          </a:p>
          <a:p>
            <a:pPr lvl="1"/>
            <a:r>
              <a:rPr lang="en-US" sz="2000" dirty="0" smtClean="0"/>
              <a:t>Loss of $13,700  in 3 months</a:t>
            </a:r>
          </a:p>
          <a:p>
            <a:pPr marL="457200" lvl="1" indent="0">
              <a:buNone/>
            </a:pPr>
            <a:r>
              <a:rPr lang="en-US" sz="1400" i="1" dirty="0" smtClean="0"/>
              <a:t>Source:  Erie Times  8/9/12</a:t>
            </a:r>
          </a:p>
          <a:p>
            <a:pPr marL="457200" lvl="1" indent="0">
              <a:buNone/>
            </a:pPr>
            <a:endParaRPr lang="en-US" sz="1400" i="1" dirty="0"/>
          </a:p>
          <a:p>
            <a:r>
              <a:rPr lang="en-US" sz="2600" b="1" i="1" dirty="0" smtClean="0"/>
              <a:t>“Former Supervisor Charged with 154 Counts of Fraud”</a:t>
            </a:r>
          </a:p>
          <a:p>
            <a:pPr lvl="1"/>
            <a:r>
              <a:rPr lang="en-US" sz="2000" dirty="0" smtClean="0"/>
              <a:t>Transportation Supervisor at </a:t>
            </a:r>
            <a:r>
              <a:rPr lang="en-US" sz="2000" dirty="0" err="1" smtClean="0"/>
              <a:t>Tredyffrin</a:t>
            </a:r>
            <a:r>
              <a:rPr lang="en-US" sz="2000" dirty="0" smtClean="0"/>
              <a:t>/</a:t>
            </a:r>
            <a:r>
              <a:rPr lang="en-US" sz="2000" dirty="0" err="1" smtClean="0"/>
              <a:t>Easttown</a:t>
            </a:r>
            <a:r>
              <a:rPr lang="en-US" sz="2000" dirty="0" smtClean="0"/>
              <a:t> School District</a:t>
            </a:r>
          </a:p>
          <a:p>
            <a:pPr lvl="1"/>
            <a:r>
              <a:rPr lang="en-US" sz="2000" dirty="0" smtClean="0"/>
              <a:t>Purchased fuel for personal use with District credit card</a:t>
            </a:r>
          </a:p>
          <a:p>
            <a:pPr lvl="1"/>
            <a:r>
              <a:rPr lang="en-US" sz="2000" dirty="0" smtClean="0"/>
              <a:t>Loss of &gt; $8,000  in 1 year</a:t>
            </a:r>
          </a:p>
          <a:p>
            <a:pPr marL="457200" lvl="1" indent="0">
              <a:buNone/>
            </a:pPr>
            <a:r>
              <a:rPr lang="en-US" sz="1400" i="1" dirty="0" smtClean="0"/>
              <a:t>Source:  Times Herald  2/21/13</a:t>
            </a:r>
          </a:p>
          <a:p>
            <a:pPr lvl="1"/>
            <a:endParaRPr lang="en-US" sz="2400" b="1" i="1" dirty="0"/>
          </a:p>
          <a:p>
            <a:pPr lvl="1"/>
            <a:endParaRPr lang="en-US" sz="2000" dirty="0" smtClean="0"/>
          </a:p>
          <a:p>
            <a:pPr lvl="1"/>
            <a:endParaRPr lang="en-US" sz="2000" dirty="0"/>
          </a:p>
          <a:p>
            <a:pPr marL="457200" lvl="1" indent="0">
              <a:buNone/>
            </a:pPr>
            <a:endParaRPr lang="en-US" sz="2000" dirty="0" smtClean="0"/>
          </a:p>
          <a:p>
            <a:pPr marL="457200" lvl="1" indent="0">
              <a:buNone/>
            </a:pPr>
            <a:endParaRPr lang="en-US" sz="1800" i="1" dirty="0" smtClean="0"/>
          </a:p>
          <a:p>
            <a:pPr lvl="1"/>
            <a:endParaRPr lang="en-US" sz="2000" dirty="0" smtClean="0"/>
          </a:p>
          <a:p>
            <a:pPr lvl="1"/>
            <a:endParaRPr lang="en-US" sz="2000" dirty="0"/>
          </a:p>
        </p:txBody>
      </p:sp>
      <p:sp>
        <p:nvSpPr>
          <p:cNvPr id="4" name="Slide Number Placeholder 3"/>
          <p:cNvSpPr>
            <a:spLocks noGrp="1"/>
          </p:cNvSpPr>
          <p:nvPr>
            <p:ph type="sldNum" sz="quarter" idx="12"/>
          </p:nvPr>
        </p:nvSpPr>
        <p:spPr/>
        <p:txBody>
          <a:bodyPr/>
          <a:lstStyle/>
          <a:p>
            <a:fld id="{A5214BBF-C64F-48B4-BDC3-928C7C5E8A87}" type="slidenum">
              <a:rPr lang="en-US" smtClean="0"/>
              <a:pPr/>
              <a:t>14</a:t>
            </a:fld>
            <a:endParaRPr lang="en-US" dirty="0"/>
          </a:p>
        </p:txBody>
      </p:sp>
    </p:spTree>
    <p:extLst>
      <p:ext uri="{BB962C8B-B14F-4D97-AF65-F5344CB8AC3E}">
        <p14:creationId xmlns:p14="http://schemas.microsoft.com/office/powerpoint/2010/main" val="3374961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 calcmode="lin" valueType="num">
                                      <p:cBhvr additive="base">
                                        <p:cTn id="4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Athletics and Student Activities</a:t>
            </a:r>
            <a:endParaRPr lang="en-US" dirty="0"/>
          </a:p>
        </p:txBody>
      </p:sp>
      <p:sp>
        <p:nvSpPr>
          <p:cNvPr id="3" name="Content Placeholder 2"/>
          <p:cNvSpPr>
            <a:spLocks noGrp="1"/>
          </p:cNvSpPr>
          <p:nvPr>
            <p:ph idx="1"/>
          </p:nvPr>
        </p:nvSpPr>
        <p:spPr/>
        <p:txBody>
          <a:bodyPr>
            <a:normAutofit/>
          </a:bodyPr>
          <a:lstStyle/>
          <a:p>
            <a:r>
              <a:rPr lang="en-US" sz="2800" b="1" i="1" dirty="0" smtClean="0"/>
              <a:t>“Auditor General’s Special Investigation finds Former AD took more than $60,000”</a:t>
            </a:r>
          </a:p>
          <a:p>
            <a:pPr lvl="1"/>
            <a:r>
              <a:rPr lang="en-US" sz="1800" dirty="0" smtClean="0"/>
              <a:t>Dallas School District Athletic Director</a:t>
            </a:r>
          </a:p>
          <a:p>
            <a:pPr lvl="1"/>
            <a:r>
              <a:rPr lang="en-US" sz="1800" dirty="0" smtClean="0"/>
              <a:t>Diverted 231 checks over 6 years</a:t>
            </a:r>
          </a:p>
          <a:p>
            <a:pPr marL="457200" lvl="1" indent="0">
              <a:buNone/>
            </a:pPr>
            <a:r>
              <a:rPr lang="en-US" sz="1400" i="1" dirty="0" smtClean="0"/>
              <a:t>Source:  PA Auditor General  10/25/10</a:t>
            </a:r>
          </a:p>
          <a:p>
            <a:pPr marL="457200" lvl="1" indent="0">
              <a:buNone/>
            </a:pPr>
            <a:endParaRPr lang="en-US" sz="1400" i="1" dirty="0"/>
          </a:p>
          <a:p>
            <a:pPr marL="457200" lvl="1" indent="0">
              <a:buNone/>
            </a:pPr>
            <a:endParaRPr lang="en-US" sz="1400" i="1" dirty="0" smtClean="0"/>
          </a:p>
          <a:p>
            <a:pPr lvl="1"/>
            <a:endParaRPr lang="en-US" sz="1800" dirty="0" smtClean="0"/>
          </a:p>
        </p:txBody>
      </p:sp>
      <p:sp>
        <p:nvSpPr>
          <p:cNvPr id="4" name="Slide Number Placeholder 3"/>
          <p:cNvSpPr>
            <a:spLocks noGrp="1"/>
          </p:cNvSpPr>
          <p:nvPr>
            <p:ph type="sldNum" sz="quarter" idx="12"/>
          </p:nvPr>
        </p:nvSpPr>
        <p:spPr/>
        <p:txBody>
          <a:bodyPr/>
          <a:lstStyle/>
          <a:p>
            <a:fld id="{A5214BBF-C64F-48B4-BDC3-928C7C5E8A87}" type="slidenum">
              <a:rPr lang="en-US" smtClean="0"/>
              <a:pPr/>
              <a:t>15</a:t>
            </a:fld>
            <a:endParaRPr lang="en-US" dirty="0"/>
          </a:p>
        </p:txBody>
      </p:sp>
    </p:spTree>
    <p:extLst>
      <p:ext uri="{BB962C8B-B14F-4D97-AF65-F5344CB8AC3E}">
        <p14:creationId xmlns:p14="http://schemas.microsoft.com/office/powerpoint/2010/main" val="37916430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Food Service Program</a:t>
            </a:r>
            <a:endParaRPr lang="en-US" dirty="0"/>
          </a:p>
        </p:txBody>
      </p:sp>
      <p:sp>
        <p:nvSpPr>
          <p:cNvPr id="3" name="Content Placeholder 2"/>
          <p:cNvSpPr>
            <a:spLocks noGrp="1"/>
          </p:cNvSpPr>
          <p:nvPr>
            <p:ph idx="1"/>
          </p:nvPr>
        </p:nvSpPr>
        <p:spPr/>
        <p:txBody>
          <a:bodyPr>
            <a:normAutofit/>
          </a:bodyPr>
          <a:lstStyle/>
          <a:p>
            <a:r>
              <a:rPr lang="en-US" sz="2600" b="1" i="1" dirty="0" smtClean="0"/>
              <a:t>“Audit Finds Nearly $100K Stolen from Charleroi School District”</a:t>
            </a:r>
          </a:p>
          <a:p>
            <a:pPr lvl="1"/>
            <a:r>
              <a:rPr lang="en-US" sz="1800" dirty="0" smtClean="0"/>
              <a:t>Two food service workers involved</a:t>
            </a:r>
          </a:p>
          <a:p>
            <a:pPr lvl="1"/>
            <a:r>
              <a:rPr lang="en-US" sz="1800" dirty="0" smtClean="0"/>
              <a:t>Identified by District and audit requested</a:t>
            </a:r>
          </a:p>
          <a:p>
            <a:pPr lvl="1"/>
            <a:r>
              <a:rPr lang="en-US" sz="1800" dirty="0" smtClean="0"/>
              <a:t>Possible gambling problem</a:t>
            </a:r>
          </a:p>
          <a:p>
            <a:pPr lvl="1"/>
            <a:r>
              <a:rPr lang="en-US" sz="1800" dirty="0" smtClean="0"/>
              <a:t>Loss of nearly $94,000  from 2010 – 2012</a:t>
            </a:r>
          </a:p>
          <a:p>
            <a:pPr marL="457200" lvl="1" indent="0">
              <a:buNone/>
            </a:pPr>
            <a:r>
              <a:rPr lang="en-US" sz="1200" i="1" dirty="0" smtClean="0"/>
              <a:t>Source: WTAE.com  1/31/13</a:t>
            </a:r>
          </a:p>
          <a:p>
            <a:pPr marL="457200" lvl="1" indent="0">
              <a:buNone/>
            </a:pPr>
            <a:endParaRPr lang="en-US" sz="1200" i="1" dirty="0"/>
          </a:p>
          <a:p>
            <a:r>
              <a:rPr lang="en-US" sz="2600" b="1" i="1" dirty="0" smtClean="0"/>
              <a:t>“Former Secretary Charged with Stealing Money”</a:t>
            </a:r>
          </a:p>
          <a:p>
            <a:pPr lvl="1"/>
            <a:r>
              <a:rPr lang="en-US" sz="1800" dirty="0" smtClean="0"/>
              <a:t>Food service secretary at Greater Nanticoke Area School District</a:t>
            </a:r>
          </a:p>
          <a:p>
            <a:pPr lvl="1"/>
            <a:r>
              <a:rPr lang="en-US" sz="1800" dirty="0" smtClean="0"/>
              <a:t>Loss &gt; $19,000</a:t>
            </a:r>
          </a:p>
          <a:p>
            <a:pPr marL="457200" lvl="1" indent="0">
              <a:buNone/>
            </a:pPr>
            <a:r>
              <a:rPr lang="en-US" sz="1200" i="1" dirty="0" smtClean="0"/>
              <a:t>Source:   www.WNEP.com    12/4/12</a:t>
            </a:r>
            <a:endParaRPr lang="en-US" sz="1200" i="1" dirty="0"/>
          </a:p>
        </p:txBody>
      </p:sp>
      <p:sp>
        <p:nvSpPr>
          <p:cNvPr id="4" name="Slide Number Placeholder 3"/>
          <p:cNvSpPr>
            <a:spLocks noGrp="1"/>
          </p:cNvSpPr>
          <p:nvPr>
            <p:ph type="sldNum" sz="quarter" idx="12"/>
          </p:nvPr>
        </p:nvSpPr>
        <p:spPr/>
        <p:txBody>
          <a:bodyPr/>
          <a:lstStyle/>
          <a:p>
            <a:fld id="{A5214BBF-C64F-48B4-BDC3-928C7C5E8A87}" type="slidenum">
              <a:rPr lang="en-US" smtClean="0"/>
              <a:pPr/>
              <a:t>16</a:t>
            </a:fld>
            <a:endParaRPr lang="en-US" dirty="0"/>
          </a:p>
        </p:txBody>
      </p:sp>
    </p:spTree>
    <p:extLst>
      <p:ext uri="{BB962C8B-B14F-4D97-AF65-F5344CB8AC3E}">
        <p14:creationId xmlns:p14="http://schemas.microsoft.com/office/powerpoint/2010/main" val="4185997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 calcmode="lin" valueType="num">
                                      <p:cBhvr additive="base">
                                        <p:cTn id="4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Retiree Benefits</a:t>
            </a:r>
            <a:endParaRPr lang="en-US" dirty="0"/>
          </a:p>
        </p:txBody>
      </p:sp>
      <p:sp>
        <p:nvSpPr>
          <p:cNvPr id="3" name="Content Placeholder 2"/>
          <p:cNvSpPr>
            <a:spLocks noGrp="1"/>
          </p:cNvSpPr>
          <p:nvPr>
            <p:ph idx="1"/>
          </p:nvPr>
        </p:nvSpPr>
        <p:spPr/>
        <p:txBody>
          <a:bodyPr/>
          <a:lstStyle/>
          <a:p>
            <a:r>
              <a:rPr lang="en-US" b="1" i="1" dirty="0" smtClean="0"/>
              <a:t>“</a:t>
            </a:r>
            <a:r>
              <a:rPr lang="en-US" sz="2800" b="1" i="1" dirty="0" smtClean="0"/>
              <a:t>Pottsgrove</a:t>
            </a:r>
            <a:r>
              <a:rPr lang="en-US" b="1" i="1" dirty="0" smtClean="0"/>
              <a:t> School Embezzler Sent to Jail”</a:t>
            </a:r>
          </a:p>
          <a:p>
            <a:pPr lvl="1"/>
            <a:r>
              <a:rPr lang="en-US" sz="2000" dirty="0" smtClean="0"/>
              <a:t>Benefits Coordinator at Pottsgrove School District</a:t>
            </a:r>
          </a:p>
          <a:p>
            <a:pPr lvl="1"/>
            <a:r>
              <a:rPr lang="en-US" sz="2000" dirty="0" smtClean="0"/>
              <a:t>Altered retiree checks and either cashed or deposited to personal accounts</a:t>
            </a:r>
          </a:p>
          <a:p>
            <a:pPr lvl="1"/>
            <a:r>
              <a:rPr lang="en-US" sz="2000" dirty="0" smtClean="0"/>
              <a:t>6 checks from 2008 - 2010</a:t>
            </a:r>
          </a:p>
          <a:p>
            <a:pPr lvl="1"/>
            <a:r>
              <a:rPr lang="en-US" sz="2000" dirty="0" smtClean="0"/>
              <a:t>Loss &gt; $36,000</a:t>
            </a:r>
          </a:p>
          <a:p>
            <a:pPr lvl="1"/>
            <a:r>
              <a:rPr lang="en-US" sz="2000" dirty="0" smtClean="0"/>
              <a:t>Local credit union notified a retiree that someone was attempting to cash a check that looked odd</a:t>
            </a:r>
          </a:p>
          <a:p>
            <a:pPr lvl="1"/>
            <a:r>
              <a:rPr lang="en-US" sz="2000" dirty="0" smtClean="0"/>
              <a:t>Sentenced to 7-23 months in jail and restitution</a:t>
            </a:r>
          </a:p>
          <a:p>
            <a:pPr marL="457200" lvl="1" indent="0">
              <a:buNone/>
            </a:pPr>
            <a:r>
              <a:rPr lang="en-US" sz="1400" i="1" dirty="0" smtClean="0"/>
              <a:t>Source:  Pottstown Mercury  7/28/2010 / Pottsgrove School District</a:t>
            </a:r>
            <a:endParaRPr lang="en-US" sz="2000" dirty="0"/>
          </a:p>
          <a:p>
            <a:pPr lvl="1"/>
            <a:endParaRPr lang="en-US" sz="2000" dirty="0" smtClean="0"/>
          </a:p>
          <a:p>
            <a:pPr lvl="1"/>
            <a:endParaRPr lang="en-US" sz="2000" dirty="0"/>
          </a:p>
        </p:txBody>
      </p:sp>
      <p:sp>
        <p:nvSpPr>
          <p:cNvPr id="4" name="Slide Number Placeholder 3"/>
          <p:cNvSpPr>
            <a:spLocks noGrp="1"/>
          </p:cNvSpPr>
          <p:nvPr>
            <p:ph type="sldNum" sz="quarter" idx="12"/>
          </p:nvPr>
        </p:nvSpPr>
        <p:spPr/>
        <p:txBody>
          <a:bodyPr/>
          <a:lstStyle/>
          <a:p>
            <a:fld id="{A5214BBF-C64F-48B4-BDC3-928C7C5E8A87}" type="slidenum">
              <a:rPr lang="en-US" smtClean="0"/>
              <a:pPr/>
              <a:t>17</a:t>
            </a:fld>
            <a:endParaRPr lang="en-US" dirty="0"/>
          </a:p>
        </p:txBody>
      </p:sp>
    </p:spTree>
    <p:extLst>
      <p:ext uri="{BB962C8B-B14F-4D97-AF65-F5344CB8AC3E}">
        <p14:creationId xmlns:p14="http://schemas.microsoft.com/office/powerpoint/2010/main" val="7830814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Unauthorized Accounts Payable Checks</a:t>
            </a:r>
            <a:endParaRPr lang="en-US" dirty="0"/>
          </a:p>
        </p:txBody>
      </p:sp>
      <p:sp>
        <p:nvSpPr>
          <p:cNvPr id="3" name="Content Placeholder 2"/>
          <p:cNvSpPr>
            <a:spLocks noGrp="1"/>
          </p:cNvSpPr>
          <p:nvPr>
            <p:ph idx="1"/>
          </p:nvPr>
        </p:nvSpPr>
        <p:spPr/>
        <p:txBody>
          <a:bodyPr>
            <a:normAutofit/>
          </a:bodyPr>
          <a:lstStyle/>
          <a:p>
            <a:r>
              <a:rPr lang="en-US" sz="2400" dirty="0" smtClean="0"/>
              <a:t>Accounts Payable Specialist at </a:t>
            </a:r>
            <a:r>
              <a:rPr lang="en-US" sz="2400" dirty="0" err="1" smtClean="0"/>
              <a:t>Chichester</a:t>
            </a:r>
            <a:r>
              <a:rPr lang="en-US" sz="2400" dirty="0" smtClean="0"/>
              <a:t> School District</a:t>
            </a:r>
          </a:p>
          <a:p>
            <a:r>
              <a:rPr lang="en-US" sz="2400" dirty="0" smtClean="0"/>
              <a:t>Electronically altered A/P checks to her name</a:t>
            </a:r>
          </a:p>
          <a:p>
            <a:r>
              <a:rPr lang="en-US" sz="2400" dirty="0" smtClean="0"/>
              <a:t>Loss &gt; $41,000 in 11 months </a:t>
            </a:r>
          </a:p>
          <a:p>
            <a:r>
              <a:rPr lang="en-US" sz="2400" dirty="0" smtClean="0"/>
              <a:t>Found in May, 2006 while preparing for audit</a:t>
            </a:r>
          </a:p>
          <a:p>
            <a:r>
              <a:rPr lang="en-US" sz="2400" dirty="0" smtClean="0"/>
              <a:t>Sentenced to 1 year in County prison plus restitution</a:t>
            </a:r>
          </a:p>
          <a:p>
            <a:pPr marL="0" indent="0">
              <a:buNone/>
            </a:pPr>
            <a:r>
              <a:rPr lang="en-US" sz="1400" i="1" dirty="0" smtClean="0"/>
              <a:t>Source:  </a:t>
            </a:r>
            <a:r>
              <a:rPr lang="en-US" sz="1400" i="1" dirty="0" err="1" smtClean="0"/>
              <a:t>Chichester</a:t>
            </a:r>
            <a:r>
              <a:rPr lang="en-US" sz="1400" i="1" dirty="0" smtClean="0"/>
              <a:t> School District</a:t>
            </a:r>
            <a:endParaRPr lang="en-US" sz="1400" i="1" dirty="0"/>
          </a:p>
        </p:txBody>
      </p:sp>
      <p:sp>
        <p:nvSpPr>
          <p:cNvPr id="4" name="Slide Number Placeholder 3"/>
          <p:cNvSpPr>
            <a:spLocks noGrp="1"/>
          </p:cNvSpPr>
          <p:nvPr>
            <p:ph type="sldNum" sz="quarter" idx="12"/>
          </p:nvPr>
        </p:nvSpPr>
        <p:spPr/>
        <p:txBody>
          <a:bodyPr/>
          <a:lstStyle/>
          <a:p>
            <a:fld id="{A5214BBF-C64F-48B4-BDC3-928C7C5E8A87}" type="slidenum">
              <a:rPr lang="en-US" smtClean="0"/>
              <a:pPr/>
              <a:t>18</a:t>
            </a:fld>
            <a:endParaRPr lang="en-US" dirty="0"/>
          </a:p>
        </p:txBody>
      </p:sp>
    </p:spTree>
    <p:extLst>
      <p:ext uri="{BB962C8B-B14F-4D97-AF65-F5344CB8AC3E}">
        <p14:creationId xmlns:p14="http://schemas.microsoft.com/office/powerpoint/2010/main" val="18635027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Payroll and Construction Funds</a:t>
            </a:r>
            <a:endParaRPr lang="en-US" dirty="0"/>
          </a:p>
        </p:txBody>
      </p:sp>
      <p:sp>
        <p:nvSpPr>
          <p:cNvPr id="3" name="Content Placeholder 2"/>
          <p:cNvSpPr>
            <a:spLocks noGrp="1"/>
          </p:cNvSpPr>
          <p:nvPr>
            <p:ph idx="1"/>
          </p:nvPr>
        </p:nvSpPr>
        <p:spPr/>
        <p:txBody>
          <a:bodyPr/>
          <a:lstStyle/>
          <a:p>
            <a:r>
              <a:rPr lang="en-US" sz="2800" b="1" i="1" dirty="0" smtClean="0"/>
              <a:t>“Baldwin-Whitehall Payroll Clerk Linked to $300K Theft from School District”</a:t>
            </a:r>
          </a:p>
          <a:p>
            <a:pPr lvl="1"/>
            <a:r>
              <a:rPr lang="en-US" sz="2000" dirty="0" smtClean="0"/>
              <a:t>Funds missing from payroll, athletic and construction funds</a:t>
            </a:r>
          </a:p>
          <a:p>
            <a:pPr lvl="1"/>
            <a:r>
              <a:rPr lang="en-US" sz="2000" dirty="0" smtClean="0"/>
              <a:t>Tip received from bank that someone was attempting to cash a duplicate check</a:t>
            </a:r>
          </a:p>
          <a:p>
            <a:pPr lvl="1"/>
            <a:r>
              <a:rPr lang="en-US" sz="2000" dirty="0" smtClean="0"/>
              <a:t>Performed audit to quantify loss </a:t>
            </a:r>
          </a:p>
          <a:p>
            <a:pPr lvl="1"/>
            <a:r>
              <a:rPr lang="en-US" sz="2000" dirty="0" smtClean="0"/>
              <a:t>Period 2002-2009</a:t>
            </a:r>
          </a:p>
          <a:p>
            <a:pPr marL="457200" lvl="1" indent="0">
              <a:buNone/>
            </a:pPr>
            <a:r>
              <a:rPr lang="en-US" sz="1400" i="1" dirty="0" smtClean="0"/>
              <a:t>Source:  Tribune-Review  7/25/09</a:t>
            </a:r>
          </a:p>
          <a:p>
            <a:pPr marL="457200" lvl="1" indent="0">
              <a:buNone/>
            </a:pPr>
            <a:endParaRPr lang="en-US" sz="1400" i="1" dirty="0" smtClean="0"/>
          </a:p>
          <a:p>
            <a:pPr lvl="1"/>
            <a:endParaRPr lang="en-US" sz="2000" dirty="0" smtClean="0"/>
          </a:p>
          <a:p>
            <a:pPr lvl="1"/>
            <a:endParaRPr lang="en-US" sz="2000" b="1" i="1" dirty="0" smtClean="0"/>
          </a:p>
        </p:txBody>
      </p:sp>
      <p:sp>
        <p:nvSpPr>
          <p:cNvPr id="4" name="Slide Number Placeholder 3"/>
          <p:cNvSpPr>
            <a:spLocks noGrp="1"/>
          </p:cNvSpPr>
          <p:nvPr>
            <p:ph type="sldNum" sz="quarter" idx="12"/>
          </p:nvPr>
        </p:nvSpPr>
        <p:spPr/>
        <p:txBody>
          <a:bodyPr/>
          <a:lstStyle/>
          <a:p>
            <a:fld id="{A5214BBF-C64F-48B4-BDC3-928C7C5E8A87}" type="slidenum">
              <a:rPr lang="en-US" smtClean="0"/>
              <a:pPr/>
              <a:t>19</a:t>
            </a:fld>
            <a:endParaRPr lang="en-US" dirty="0"/>
          </a:p>
        </p:txBody>
      </p:sp>
    </p:spTree>
    <p:extLst>
      <p:ext uri="{BB962C8B-B14F-4D97-AF65-F5344CB8AC3E}">
        <p14:creationId xmlns:p14="http://schemas.microsoft.com/office/powerpoint/2010/main" val="15073546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F</a:t>
            </a:r>
            <a:r>
              <a:rPr lang="en-US" dirty="0" smtClean="0"/>
              <a:t>raud</a:t>
            </a:r>
            <a:endParaRPr lang="en-US" dirty="0"/>
          </a:p>
        </p:txBody>
      </p:sp>
      <p:sp>
        <p:nvSpPr>
          <p:cNvPr id="3" name="Content Placeholder 2"/>
          <p:cNvSpPr>
            <a:spLocks noGrp="1"/>
          </p:cNvSpPr>
          <p:nvPr>
            <p:ph idx="1"/>
          </p:nvPr>
        </p:nvSpPr>
        <p:spPr>
          <a:xfrm>
            <a:off x="1170878" y="1326996"/>
            <a:ext cx="7359805" cy="2865863"/>
          </a:xfrm>
        </p:spPr>
        <p:txBody>
          <a:bodyPr>
            <a:normAutofit lnSpcReduction="10000"/>
          </a:bodyPr>
          <a:lstStyle/>
          <a:p>
            <a:pPr marL="0" indent="0">
              <a:buNone/>
            </a:pPr>
            <a:r>
              <a:rPr lang="en-US" dirty="0" smtClean="0"/>
              <a:t>Webster’s </a:t>
            </a:r>
            <a:r>
              <a:rPr lang="en-US" dirty="0"/>
              <a:t>Dictionary</a:t>
            </a:r>
          </a:p>
          <a:p>
            <a:pPr>
              <a:buNone/>
            </a:pPr>
            <a:r>
              <a:rPr lang="en-US" dirty="0" smtClean="0"/>
              <a:t>	Occupational </a:t>
            </a:r>
            <a:r>
              <a:rPr lang="en-US" dirty="0"/>
              <a:t>Fraud – use of one’s </a:t>
            </a:r>
            <a:r>
              <a:rPr lang="en-US" dirty="0" smtClean="0"/>
              <a:t>occupation for </a:t>
            </a:r>
            <a:r>
              <a:rPr lang="en-US" dirty="0"/>
              <a:t>personal enrichment through deliberate misuse or misapplication of the employing organization’s resources or assets.</a:t>
            </a:r>
          </a:p>
        </p:txBody>
      </p:sp>
      <p:sp>
        <p:nvSpPr>
          <p:cNvPr id="4" name="Slide Number Placeholder 3"/>
          <p:cNvSpPr>
            <a:spLocks noGrp="1"/>
          </p:cNvSpPr>
          <p:nvPr>
            <p:ph type="sldNum" sz="quarter" idx="12"/>
          </p:nvPr>
        </p:nvSpPr>
        <p:spPr/>
        <p:txBody>
          <a:bodyPr/>
          <a:lstStyle/>
          <a:p>
            <a:fld id="{A5214BBF-C64F-48B4-BDC3-928C7C5E8A87}" type="slidenum">
              <a:rPr lang="en-US" smtClean="0"/>
              <a:pPr/>
              <a:t>2</a:t>
            </a:fld>
            <a:endParaRPr lang="en-US" dirty="0"/>
          </a:p>
        </p:txBody>
      </p:sp>
      <p:pic>
        <p:nvPicPr>
          <p:cNvPr id="6" name="Picture 2" descr="C:\Users\cmturtell\AppData\Local\Microsoft\Windows\Temporary Internet Files\Content.IE5\GOQESZ95\MP900174966[1].jpg"/>
          <p:cNvPicPr>
            <a:picLocks noChangeAspect="1" noChangeArrowheads="1"/>
          </p:cNvPicPr>
          <p:nvPr/>
        </p:nvPicPr>
        <p:blipFill>
          <a:blip r:embed="rId3" cstate="print"/>
          <a:srcRect/>
          <a:stretch>
            <a:fillRect/>
          </a:stretch>
        </p:blipFill>
        <p:spPr bwMode="auto">
          <a:xfrm>
            <a:off x="4973444" y="4111083"/>
            <a:ext cx="3144643" cy="1940311"/>
          </a:xfrm>
          <a:prstGeom prst="rect">
            <a:avLst/>
          </a:prstGeom>
          <a:noFill/>
        </p:spPr>
      </p:pic>
    </p:spTree>
    <p:extLst>
      <p:ext uri="{BB962C8B-B14F-4D97-AF65-F5344CB8AC3E}">
        <p14:creationId xmlns:p14="http://schemas.microsoft.com/office/powerpoint/2010/main" val="12614172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Transportation Contracts</a:t>
            </a:r>
            <a:endParaRPr lang="en-US" dirty="0"/>
          </a:p>
        </p:txBody>
      </p:sp>
      <p:sp>
        <p:nvSpPr>
          <p:cNvPr id="3" name="Content Placeholder 2"/>
          <p:cNvSpPr>
            <a:spLocks noGrp="1"/>
          </p:cNvSpPr>
          <p:nvPr>
            <p:ph idx="1"/>
          </p:nvPr>
        </p:nvSpPr>
        <p:spPr/>
        <p:txBody>
          <a:bodyPr>
            <a:normAutofit/>
          </a:bodyPr>
          <a:lstStyle/>
          <a:p>
            <a:r>
              <a:rPr lang="en-US" sz="2800" b="1" i="1" dirty="0" smtClean="0"/>
              <a:t>“Former Lakeland School District Transportation Director Pleads Guilty to Federal Program Fraud”</a:t>
            </a:r>
          </a:p>
          <a:p>
            <a:pPr lvl="1"/>
            <a:r>
              <a:rPr lang="en-US" sz="2000" dirty="0" smtClean="0"/>
              <a:t>Director steered contracts to a transportation contractor that he had a financial interest in</a:t>
            </a:r>
          </a:p>
          <a:p>
            <a:pPr lvl="1"/>
            <a:r>
              <a:rPr lang="en-US" sz="2000" dirty="0" smtClean="0"/>
              <a:t>Period 2006-2009</a:t>
            </a:r>
          </a:p>
          <a:p>
            <a:pPr marL="0" indent="0">
              <a:buNone/>
            </a:pPr>
            <a:r>
              <a:rPr lang="en-US" sz="1400" i="1" dirty="0" smtClean="0"/>
              <a:t>Source:  </a:t>
            </a:r>
            <a:r>
              <a:rPr lang="en-US" sz="1400" i="1" dirty="0" smtClean="0">
                <a:hlinkClick r:id="rId3"/>
              </a:rPr>
              <a:t>www.FBI.gov</a:t>
            </a:r>
            <a:r>
              <a:rPr lang="en-US" sz="1400" i="1" dirty="0" smtClean="0"/>
              <a:t>  8/10/11</a:t>
            </a:r>
            <a:endParaRPr lang="en-US" sz="1400" i="1" dirty="0"/>
          </a:p>
          <a:p>
            <a:pPr lvl="2"/>
            <a:endParaRPr lang="en-US" sz="1600" dirty="0"/>
          </a:p>
        </p:txBody>
      </p:sp>
      <p:sp>
        <p:nvSpPr>
          <p:cNvPr id="4" name="Slide Number Placeholder 3"/>
          <p:cNvSpPr>
            <a:spLocks noGrp="1"/>
          </p:cNvSpPr>
          <p:nvPr>
            <p:ph type="sldNum" sz="quarter" idx="12"/>
          </p:nvPr>
        </p:nvSpPr>
        <p:spPr/>
        <p:txBody>
          <a:bodyPr/>
          <a:lstStyle/>
          <a:p>
            <a:fld id="{A5214BBF-C64F-48B4-BDC3-928C7C5E8A87}" type="slidenum">
              <a:rPr lang="en-US" smtClean="0"/>
              <a:pPr/>
              <a:t>20</a:t>
            </a:fld>
            <a:endParaRPr lang="en-US" dirty="0"/>
          </a:p>
        </p:txBody>
      </p:sp>
    </p:spTree>
    <p:extLst>
      <p:ext uri="{BB962C8B-B14F-4D97-AF65-F5344CB8AC3E}">
        <p14:creationId xmlns:p14="http://schemas.microsoft.com/office/powerpoint/2010/main" val="26547949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Intermediate Unit</a:t>
            </a:r>
            <a:endParaRPr lang="en-US" dirty="0"/>
          </a:p>
        </p:txBody>
      </p:sp>
      <p:sp>
        <p:nvSpPr>
          <p:cNvPr id="3" name="Content Placeholder 2"/>
          <p:cNvSpPr>
            <a:spLocks noGrp="1"/>
          </p:cNvSpPr>
          <p:nvPr>
            <p:ph idx="1"/>
          </p:nvPr>
        </p:nvSpPr>
        <p:spPr/>
        <p:txBody>
          <a:bodyPr>
            <a:normAutofit/>
          </a:bodyPr>
          <a:lstStyle/>
          <a:p>
            <a:r>
              <a:rPr lang="en-US" sz="2800" b="1" i="1" dirty="0" smtClean="0"/>
              <a:t>“Executive Director Charged with Defrauding Northeastern IU #19”</a:t>
            </a:r>
          </a:p>
          <a:p>
            <a:pPr lvl="1"/>
            <a:r>
              <a:rPr lang="en-US" sz="2000" dirty="0" smtClean="0"/>
              <a:t>Alleged that ED directed employees to perform home maintenance at personal residence, personal secretarial, shopping and other services</a:t>
            </a:r>
          </a:p>
          <a:p>
            <a:pPr lvl="1"/>
            <a:r>
              <a:rPr lang="en-US" sz="2000" dirty="0" smtClean="0"/>
              <a:t>False travel vouchers</a:t>
            </a:r>
          </a:p>
          <a:p>
            <a:pPr lvl="1"/>
            <a:r>
              <a:rPr lang="en-US" sz="2000" dirty="0" smtClean="0"/>
              <a:t>Undocumented time off</a:t>
            </a:r>
          </a:p>
          <a:p>
            <a:pPr lvl="1"/>
            <a:r>
              <a:rPr lang="en-US" sz="2000" dirty="0" smtClean="0"/>
              <a:t>Period 1998 – 2010</a:t>
            </a:r>
          </a:p>
          <a:p>
            <a:pPr lvl="1"/>
            <a:r>
              <a:rPr lang="en-US" sz="2000" dirty="0" smtClean="0"/>
              <a:t>Amount material but not quantified</a:t>
            </a:r>
          </a:p>
          <a:p>
            <a:pPr marL="914400" lvl="2" indent="0">
              <a:buNone/>
            </a:pPr>
            <a:r>
              <a:rPr lang="en-US" sz="1400" i="1" dirty="0" smtClean="0"/>
              <a:t>Source:  US </a:t>
            </a:r>
            <a:r>
              <a:rPr lang="en-US" sz="1400" i="1" dirty="0" err="1" smtClean="0"/>
              <a:t>Dept</a:t>
            </a:r>
            <a:r>
              <a:rPr lang="en-US" sz="1400" i="1" dirty="0" smtClean="0"/>
              <a:t> of Justice (</a:t>
            </a:r>
            <a:r>
              <a:rPr lang="en-US" sz="1400" i="1" dirty="0" smtClean="0">
                <a:hlinkClick r:id="rId3"/>
              </a:rPr>
              <a:t>www.jus</a:t>
            </a:r>
            <a:r>
              <a:rPr lang="en-US" sz="1400" dirty="0" smtClean="0">
                <a:hlinkClick r:id="rId3"/>
              </a:rPr>
              <a:t>t</a:t>
            </a:r>
            <a:r>
              <a:rPr lang="en-US" sz="1400" i="1" dirty="0" smtClean="0">
                <a:hlinkClick r:id="rId3"/>
              </a:rPr>
              <a:t>ice.gov</a:t>
            </a:r>
            <a:r>
              <a:rPr lang="en-US" sz="1400" i="1" dirty="0" smtClean="0"/>
              <a:t>)  2/21/12</a:t>
            </a:r>
          </a:p>
        </p:txBody>
      </p:sp>
      <p:sp>
        <p:nvSpPr>
          <p:cNvPr id="4" name="Slide Number Placeholder 3"/>
          <p:cNvSpPr>
            <a:spLocks noGrp="1"/>
          </p:cNvSpPr>
          <p:nvPr>
            <p:ph type="sldNum" sz="quarter" idx="12"/>
          </p:nvPr>
        </p:nvSpPr>
        <p:spPr/>
        <p:txBody>
          <a:bodyPr/>
          <a:lstStyle/>
          <a:p>
            <a:fld id="{A5214BBF-C64F-48B4-BDC3-928C7C5E8A87}" type="slidenum">
              <a:rPr lang="en-US" smtClean="0"/>
              <a:pPr/>
              <a:t>21</a:t>
            </a:fld>
            <a:endParaRPr lang="en-US" dirty="0"/>
          </a:p>
        </p:txBody>
      </p:sp>
    </p:spTree>
    <p:extLst>
      <p:ext uri="{BB962C8B-B14F-4D97-AF65-F5344CB8AC3E}">
        <p14:creationId xmlns:p14="http://schemas.microsoft.com/office/powerpoint/2010/main" val="22916104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Programs</a:t>
            </a:r>
            <a:endParaRPr lang="en-US" dirty="0"/>
          </a:p>
        </p:txBody>
      </p:sp>
      <p:sp>
        <p:nvSpPr>
          <p:cNvPr id="3" name="Content Placeholder 2"/>
          <p:cNvSpPr>
            <a:spLocks noGrp="1"/>
          </p:cNvSpPr>
          <p:nvPr>
            <p:ph idx="1"/>
          </p:nvPr>
        </p:nvSpPr>
        <p:spPr/>
        <p:txBody>
          <a:bodyPr>
            <a:normAutofit/>
          </a:bodyPr>
          <a:lstStyle/>
          <a:p>
            <a:r>
              <a:rPr lang="en-US" sz="2800" b="1" i="1" dirty="0" smtClean="0"/>
              <a:t>“Charter School Director Pleads Guilty to Program Theft”</a:t>
            </a:r>
          </a:p>
          <a:p>
            <a:pPr lvl="1"/>
            <a:r>
              <a:rPr lang="en-US" sz="2000" dirty="0" smtClean="0"/>
              <a:t>Ex Superintendent of Glendale School District</a:t>
            </a:r>
          </a:p>
          <a:p>
            <a:pPr lvl="1"/>
            <a:r>
              <a:rPr lang="en-US" sz="2000" dirty="0" smtClean="0"/>
              <a:t>“intentionally misapplied” $49,600 for Improvement of Education grant (Title 1?)</a:t>
            </a:r>
          </a:p>
          <a:p>
            <a:pPr lvl="1"/>
            <a:r>
              <a:rPr lang="en-US" sz="2000" dirty="0" smtClean="0"/>
              <a:t>Conspired to obtain E-Rate funds - $414,422</a:t>
            </a:r>
          </a:p>
          <a:p>
            <a:pPr lvl="2"/>
            <a:r>
              <a:rPr lang="en-US" sz="1600" dirty="0" smtClean="0"/>
              <a:t>Contracted to connect rural homes to internet – never occurred</a:t>
            </a:r>
          </a:p>
          <a:p>
            <a:pPr marL="457200" lvl="1" indent="0">
              <a:buNone/>
            </a:pPr>
            <a:r>
              <a:rPr lang="en-US" sz="1400" i="1" dirty="0" smtClean="0"/>
              <a:t>Source:  Salt Lake Tribune  5/16/11</a:t>
            </a:r>
            <a:endParaRPr lang="en-US" sz="1400" i="1" dirty="0"/>
          </a:p>
          <a:p>
            <a:pPr lvl="1"/>
            <a:endParaRPr lang="en-US" sz="2000" dirty="0" smtClean="0"/>
          </a:p>
          <a:p>
            <a:pPr marL="457200" lvl="1" indent="0">
              <a:buNone/>
            </a:pPr>
            <a:endParaRPr lang="en-US" sz="2000" dirty="0"/>
          </a:p>
        </p:txBody>
      </p:sp>
      <p:sp>
        <p:nvSpPr>
          <p:cNvPr id="4" name="Slide Number Placeholder 3"/>
          <p:cNvSpPr>
            <a:spLocks noGrp="1"/>
          </p:cNvSpPr>
          <p:nvPr>
            <p:ph type="sldNum" sz="quarter" idx="12"/>
          </p:nvPr>
        </p:nvSpPr>
        <p:spPr/>
        <p:txBody>
          <a:bodyPr/>
          <a:lstStyle/>
          <a:p>
            <a:fld id="{A5214BBF-C64F-48B4-BDC3-928C7C5E8A87}" type="slidenum">
              <a:rPr lang="en-US" smtClean="0"/>
              <a:pPr/>
              <a:t>22</a:t>
            </a:fld>
            <a:endParaRPr lang="en-US" dirty="0"/>
          </a:p>
        </p:txBody>
      </p:sp>
    </p:spTree>
    <p:extLst>
      <p:ext uri="{BB962C8B-B14F-4D97-AF65-F5344CB8AC3E}">
        <p14:creationId xmlns:p14="http://schemas.microsoft.com/office/powerpoint/2010/main" val="38541573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Charter School</a:t>
            </a:r>
            <a:endParaRPr lang="en-US" dirty="0"/>
          </a:p>
        </p:txBody>
      </p:sp>
      <p:sp>
        <p:nvSpPr>
          <p:cNvPr id="3" name="Content Placeholder 2"/>
          <p:cNvSpPr>
            <a:spLocks noGrp="1"/>
          </p:cNvSpPr>
          <p:nvPr>
            <p:ph idx="1"/>
          </p:nvPr>
        </p:nvSpPr>
        <p:spPr/>
        <p:txBody>
          <a:bodyPr>
            <a:normAutofit/>
          </a:bodyPr>
          <a:lstStyle/>
          <a:p>
            <a:r>
              <a:rPr lang="en-US" sz="2800" b="1" i="1" dirty="0" smtClean="0"/>
              <a:t>“Charter School Founder Charged in $6 Million Fraud Scheme”</a:t>
            </a:r>
          </a:p>
          <a:p>
            <a:pPr lvl="1"/>
            <a:r>
              <a:rPr lang="en-US" sz="2000" dirty="0" smtClean="0"/>
              <a:t>Founder of Agora Cyber Charter School and Planet Abacus Charter School charged with causing these schools to make fraudulent payments to her privately owned management companies</a:t>
            </a:r>
          </a:p>
          <a:p>
            <a:pPr lvl="1"/>
            <a:r>
              <a:rPr lang="en-US" sz="2000" dirty="0" smtClean="0"/>
              <a:t>Management contracts were not approved by the Boards of the Charter Schools</a:t>
            </a:r>
          </a:p>
          <a:p>
            <a:pPr marL="457200" lvl="1" indent="0">
              <a:buNone/>
            </a:pPr>
            <a:r>
              <a:rPr lang="en-US" sz="1400" i="1" dirty="0" smtClean="0"/>
              <a:t>Source:  </a:t>
            </a:r>
            <a:r>
              <a:rPr lang="en-US" sz="1400" i="1" dirty="0" smtClean="0">
                <a:hlinkClick r:id="rId3"/>
              </a:rPr>
              <a:t>www.FBI.gov</a:t>
            </a:r>
            <a:r>
              <a:rPr lang="en-US" sz="1400" i="1" dirty="0" smtClean="0"/>
              <a:t>   7/24/12</a:t>
            </a:r>
            <a:endParaRPr lang="en-US" sz="1400" i="1" dirty="0"/>
          </a:p>
        </p:txBody>
      </p:sp>
      <p:sp>
        <p:nvSpPr>
          <p:cNvPr id="4" name="Slide Number Placeholder 3"/>
          <p:cNvSpPr>
            <a:spLocks noGrp="1"/>
          </p:cNvSpPr>
          <p:nvPr>
            <p:ph type="sldNum" sz="quarter" idx="12"/>
          </p:nvPr>
        </p:nvSpPr>
        <p:spPr/>
        <p:txBody>
          <a:bodyPr/>
          <a:lstStyle/>
          <a:p>
            <a:fld id="{A5214BBF-C64F-48B4-BDC3-928C7C5E8A87}" type="slidenum">
              <a:rPr lang="en-US" smtClean="0"/>
              <a:pPr/>
              <a:t>23</a:t>
            </a:fld>
            <a:endParaRPr lang="en-US" dirty="0"/>
          </a:p>
        </p:txBody>
      </p:sp>
    </p:spTree>
    <p:extLst>
      <p:ext uri="{BB962C8B-B14F-4D97-AF65-F5344CB8AC3E}">
        <p14:creationId xmlns:p14="http://schemas.microsoft.com/office/powerpoint/2010/main" val="2679741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Bensalem School District</a:t>
            </a:r>
            <a:endParaRPr lang="en-US" dirty="0"/>
          </a:p>
        </p:txBody>
      </p:sp>
      <p:sp>
        <p:nvSpPr>
          <p:cNvPr id="3" name="Content Placeholder 2"/>
          <p:cNvSpPr>
            <a:spLocks noGrp="1"/>
          </p:cNvSpPr>
          <p:nvPr>
            <p:ph idx="1"/>
          </p:nvPr>
        </p:nvSpPr>
        <p:spPr/>
        <p:txBody>
          <a:bodyPr>
            <a:normAutofit lnSpcReduction="10000"/>
          </a:bodyPr>
          <a:lstStyle/>
          <a:p>
            <a:r>
              <a:rPr lang="en-US" sz="2600" dirty="0" smtClean="0"/>
              <a:t>“</a:t>
            </a:r>
            <a:r>
              <a:rPr lang="en-US" sz="2600" b="1" i="1" dirty="0" smtClean="0"/>
              <a:t>20 Busted for $1.2 Million in Suburban School District Thefts”</a:t>
            </a:r>
          </a:p>
          <a:p>
            <a:pPr lvl="1"/>
            <a:r>
              <a:rPr lang="en-US" sz="2000" dirty="0" smtClean="0"/>
              <a:t>Two ghost employees on grounds crew</a:t>
            </a:r>
          </a:p>
          <a:p>
            <a:pPr lvl="2"/>
            <a:r>
              <a:rPr lang="en-US" sz="1600" dirty="0" smtClean="0"/>
              <a:t>Spouse of one was Grounds Foreman - clocked employees in</a:t>
            </a:r>
          </a:p>
          <a:p>
            <a:pPr lvl="2"/>
            <a:r>
              <a:rPr lang="en-US" sz="1600" dirty="0" smtClean="0"/>
              <a:t>Ghost employees rarely worked</a:t>
            </a:r>
          </a:p>
          <a:p>
            <a:pPr lvl="2"/>
            <a:r>
              <a:rPr lang="en-US" sz="1600" dirty="0" smtClean="0"/>
              <a:t>Loss estimated at $207,000</a:t>
            </a:r>
          </a:p>
          <a:p>
            <a:pPr lvl="1"/>
            <a:r>
              <a:rPr lang="en-US" sz="2000" dirty="0" smtClean="0"/>
              <a:t>Bus Garage Theft Scheme</a:t>
            </a:r>
          </a:p>
          <a:p>
            <a:pPr lvl="2"/>
            <a:r>
              <a:rPr lang="en-US" sz="1600" dirty="0" smtClean="0"/>
              <a:t>Lead mechanic and shop foreman sold vehicle parts purchased with District Funds</a:t>
            </a:r>
          </a:p>
          <a:p>
            <a:pPr lvl="2"/>
            <a:r>
              <a:rPr lang="en-US" sz="1600" dirty="0" smtClean="0"/>
              <a:t>Scrapped 30 vehicles w/o compensation to District -  Lead mechanic and other car club members were given free access to parts from the junkyard</a:t>
            </a:r>
          </a:p>
          <a:p>
            <a:pPr lvl="2"/>
            <a:r>
              <a:rPr lang="en-US" sz="1600" dirty="0" smtClean="0"/>
              <a:t>Loss estimated &gt; $1 million</a:t>
            </a:r>
          </a:p>
          <a:p>
            <a:pPr lvl="2"/>
            <a:r>
              <a:rPr lang="en-US" sz="1600" dirty="0" smtClean="0"/>
              <a:t>Period 10 years</a:t>
            </a:r>
          </a:p>
          <a:p>
            <a:pPr marL="0" indent="0">
              <a:buNone/>
            </a:pPr>
            <a:r>
              <a:rPr lang="en-US" sz="1400" i="1" dirty="0" smtClean="0"/>
              <a:t>Source:  Philadelphia Inquirer (</a:t>
            </a:r>
            <a:r>
              <a:rPr lang="en-US" sz="1400" i="1" dirty="0" smtClean="0">
                <a:hlinkClick r:id="rId3"/>
              </a:rPr>
              <a:t>www.philly.com</a:t>
            </a:r>
            <a:r>
              <a:rPr lang="en-US" sz="1400" i="1" dirty="0" smtClean="0"/>
              <a:t>)  2/13/13</a:t>
            </a:r>
          </a:p>
          <a:p>
            <a:pPr marL="914400" lvl="2" indent="0">
              <a:buNone/>
            </a:pPr>
            <a:endParaRPr lang="en-US" sz="1600" dirty="0"/>
          </a:p>
        </p:txBody>
      </p:sp>
      <p:sp>
        <p:nvSpPr>
          <p:cNvPr id="4" name="Slide Number Placeholder 3"/>
          <p:cNvSpPr>
            <a:spLocks noGrp="1"/>
          </p:cNvSpPr>
          <p:nvPr>
            <p:ph type="sldNum" sz="quarter" idx="12"/>
          </p:nvPr>
        </p:nvSpPr>
        <p:spPr/>
        <p:txBody>
          <a:bodyPr/>
          <a:lstStyle/>
          <a:p>
            <a:fld id="{A5214BBF-C64F-48B4-BDC3-928C7C5E8A87}" type="slidenum">
              <a:rPr lang="en-US" smtClean="0"/>
              <a:pPr/>
              <a:t>24</a:t>
            </a:fld>
            <a:endParaRPr lang="en-US" dirty="0"/>
          </a:p>
        </p:txBody>
      </p:sp>
    </p:spTree>
    <p:extLst>
      <p:ext uri="{BB962C8B-B14F-4D97-AF65-F5344CB8AC3E}">
        <p14:creationId xmlns:p14="http://schemas.microsoft.com/office/powerpoint/2010/main" val="777092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 Fraud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Municipality notices out of sequence checks clearing their bank account.</a:t>
            </a:r>
          </a:p>
          <a:p>
            <a:pPr lvl="1"/>
            <a:r>
              <a:rPr lang="en-US" dirty="0" smtClean="0"/>
              <a:t>Two individuals stole a municipality check intended for a vendor and created a copy for personal use.</a:t>
            </a:r>
          </a:p>
          <a:p>
            <a:pPr lvl="1"/>
            <a:r>
              <a:rPr lang="en-US" dirty="0" smtClean="0"/>
              <a:t>They wrote the checks out to the homeless individuals who agreed to take the check to the municipalities home bank to cash and receive a percentage of the money.</a:t>
            </a:r>
          </a:p>
          <a:p>
            <a:pPr lvl="1"/>
            <a:r>
              <a:rPr lang="en-US" dirty="0" smtClean="0"/>
              <a:t>The activity was caught the day the check was posted to the bank account by the finance manager at the municipality as she updated her bank reconciliation using her online banking access.</a:t>
            </a:r>
          </a:p>
          <a:p>
            <a:pPr lvl="1"/>
            <a:r>
              <a:rPr lang="en-US" dirty="0" smtClean="0"/>
              <a:t>Authorities were notified and the individuals were apprehended a week later when they returned to the bank to attempt to cash additional checks.</a:t>
            </a:r>
            <a:endParaRPr lang="en-US" dirty="0"/>
          </a:p>
        </p:txBody>
      </p:sp>
      <p:sp>
        <p:nvSpPr>
          <p:cNvPr id="4" name="Slide Number Placeholder 3"/>
          <p:cNvSpPr>
            <a:spLocks noGrp="1"/>
          </p:cNvSpPr>
          <p:nvPr>
            <p:ph type="sldNum" sz="quarter" idx="12"/>
          </p:nvPr>
        </p:nvSpPr>
        <p:spPr/>
        <p:txBody>
          <a:bodyPr/>
          <a:lstStyle/>
          <a:p>
            <a:fld id="{A5214BBF-C64F-48B4-BDC3-928C7C5E8A87}" type="slidenum">
              <a:rPr lang="en-US" smtClean="0"/>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Outside Impact</a:t>
            </a:r>
            <a:endParaRPr lang="en-US" dirty="0"/>
          </a:p>
        </p:txBody>
      </p:sp>
      <p:sp>
        <p:nvSpPr>
          <p:cNvPr id="3" name="Content Placeholder 2"/>
          <p:cNvSpPr>
            <a:spLocks noGrp="1"/>
          </p:cNvSpPr>
          <p:nvPr>
            <p:ph idx="1"/>
          </p:nvPr>
        </p:nvSpPr>
        <p:spPr/>
        <p:txBody>
          <a:bodyPr/>
          <a:lstStyle/>
          <a:p>
            <a:r>
              <a:rPr lang="en-US" dirty="0" smtClean="0"/>
              <a:t>Computer Viruses</a:t>
            </a:r>
          </a:p>
          <a:p>
            <a:r>
              <a:rPr lang="en-US" dirty="0" smtClean="0"/>
              <a:t>Tax Collector Fraud</a:t>
            </a:r>
          </a:p>
          <a:p>
            <a:r>
              <a:rPr lang="en-US" dirty="0" smtClean="0"/>
              <a:t>Vendor Scams</a:t>
            </a:r>
            <a:endParaRPr lang="en-US" dirty="0"/>
          </a:p>
        </p:txBody>
      </p:sp>
      <p:sp>
        <p:nvSpPr>
          <p:cNvPr id="4" name="Slide Number Placeholder 3"/>
          <p:cNvSpPr>
            <a:spLocks noGrp="1"/>
          </p:cNvSpPr>
          <p:nvPr>
            <p:ph type="sldNum" sz="quarter" idx="12"/>
          </p:nvPr>
        </p:nvSpPr>
        <p:spPr/>
        <p:txBody>
          <a:bodyPr/>
          <a:lstStyle/>
          <a:p>
            <a:fld id="{A5214BBF-C64F-48B4-BDC3-928C7C5E8A87}" type="slidenum">
              <a:rPr lang="en-US" smtClean="0"/>
              <a:pPr/>
              <a:t>26</a:t>
            </a:fld>
            <a:endParaRPr lang="en-US" dirty="0"/>
          </a:p>
        </p:txBody>
      </p:sp>
    </p:spTree>
    <p:extLst>
      <p:ext uri="{BB962C8B-B14F-4D97-AF65-F5344CB8AC3E}">
        <p14:creationId xmlns:p14="http://schemas.microsoft.com/office/powerpoint/2010/main" val="16299301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a:t>
            </a:r>
            <a:r>
              <a:rPr lang="en-US" dirty="0" smtClean="0"/>
              <a:t>Controls</a:t>
            </a:r>
            <a:endParaRPr lang="en-US" dirty="0"/>
          </a:p>
        </p:txBody>
      </p:sp>
      <p:sp>
        <p:nvSpPr>
          <p:cNvPr id="3" name="Slide Number Placeholder 2"/>
          <p:cNvSpPr>
            <a:spLocks noGrp="1"/>
          </p:cNvSpPr>
          <p:nvPr>
            <p:ph type="sldNum" sz="quarter" idx="12"/>
          </p:nvPr>
        </p:nvSpPr>
        <p:spPr/>
        <p:txBody>
          <a:bodyPr/>
          <a:lstStyle/>
          <a:p>
            <a:fld id="{A5214BBF-C64F-48B4-BDC3-928C7C5E8A87}" type="slidenum">
              <a:rPr lang="en-US" smtClean="0"/>
              <a:pPr/>
              <a:t>27</a:t>
            </a:fld>
            <a:endParaRPr lang="en-US" dirty="0"/>
          </a:p>
        </p:txBody>
      </p:sp>
      <p:pic>
        <p:nvPicPr>
          <p:cNvPr id="4" name="Content Placeholder 3" descr="risk2.jpg"/>
          <p:cNvPicPr>
            <a:picLocks noChangeAspect="1"/>
          </p:cNvPicPr>
          <p:nvPr/>
        </p:nvPicPr>
        <p:blipFill>
          <a:blip r:embed="rId3" cstate="print"/>
          <a:stretch>
            <a:fillRect/>
          </a:stretch>
        </p:blipFill>
        <p:spPr>
          <a:xfrm>
            <a:off x="1250792" y="1538867"/>
            <a:ext cx="3060392" cy="2754353"/>
          </a:xfrm>
          <a:prstGeom prst="rect">
            <a:avLst/>
          </a:prstGeom>
        </p:spPr>
      </p:pic>
      <p:pic>
        <p:nvPicPr>
          <p:cNvPr id="5" name="Picture 4" descr="riskassessment.jpg"/>
          <p:cNvPicPr>
            <a:picLocks noChangeAspect="1"/>
          </p:cNvPicPr>
          <p:nvPr/>
        </p:nvPicPr>
        <p:blipFill>
          <a:blip r:embed="rId4" cstate="print"/>
          <a:stretch>
            <a:fillRect/>
          </a:stretch>
        </p:blipFill>
        <p:spPr>
          <a:xfrm>
            <a:off x="4719103" y="2219093"/>
            <a:ext cx="3989999" cy="3637549"/>
          </a:xfrm>
          <a:prstGeom prst="rect">
            <a:avLst/>
          </a:prstGeom>
        </p:spPr>
      </p:pic>
    </p:spTree>
    <p:extLst>
      <p:ext uri="{BB962C8B-B14F-4D97-AF65-F5344CB8AC3E}">
        <p14:creationId xmlns:p14="http://schemas.microsoft.com/office/powerpoint/2010/main" val="14439122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a:t>
            </a:r>
            <a:r>
              <a:rPr lang="en-US" dirty="0" smtClean="0"/>
              <a:t>Controls </a:t>
            </a:r>
            <a:r>
              <a:rPr lang="en-US" dirty="0"/>
              <a:t>cont’d.</a:t>
            </a:r>
          </a:p>
        </p:txBody>
      </p:sp>
      <p:sp>
        <p:nvSpPr>
          <p:cNvPr id="3" name="Content Placeholder 2"/>
          <p:cNvSpPr>
            <a:spLocks noGrp="1"/>
          </p:cNvSpPr>
          <p:nvPr>
            <p:ph idx="1"/>
          </p:nvPr>
        </p:nvSpPr>
        <p:spPr/>
        <p:txBody>
          <a:bodyPr/>
          <a:lstStyle/>
          <a:p>
            <a:r>
              <a:rPr lang="en-US" dirty="0"/>
              <a:t>What are internal controls?</a:t>
            </a:r>
          </a:p>
          <a:p>
            <a:pPr lvl="1"/>
            <a:r>
              <a:rPr lang="en-US" sz="2400" dirty="0"/>
              <a:t>Anything that you do to safeguard district assets or make more efficient and effective use of those assets</a:t>
            </a:r>
          </a:p>
          <a:p>
            <a:pPr lvl="1"/>
            <a:r>
              <a:rPr lang="en-US" sz="2400" dirty="0"/>
              <a:t>First line of defense to prevent and detect fraud</a:t>
            </a:r>
          </a:p>
          <a:p>
            <a:pPr lvl="1"/>
            <a:r>
              <a:rPr lang="en-US" sz="2400" dirty="0"/>
              <a:t>Integral component of an organization’s management , providing reasonable assurance that objectives are being achieved</a:t>
            </a:r>
            <a:r>
              <a:rPr lang="en-US" dirty="0"/>
              <a:t>.</a:t>
            </a:r>
          </a:p>
        </p:txBody>
      </p:sp>
      <p:sp>
        <p:nvSpPr>
          <p:cNvPr id="4" name="Slide Number Placeholder 3"/>
          <p:cNvSpPr>
            <a:spLocks noGrp="1"/>
          </p:cNvSpPr>
          <p:nvPr>
            <p:ph type="sldNum" sz="quarter" idx="12"/>
          </p:nvPr>
        </p:nvSpPr>
        <p:spPr/>
        <p:txBody>
          <a:bodyPr/>
          <a:lstStyle/>
          <a:p>
            <a:fld id="{A5214BBF-C64F-48B4-BDC3-928C7C5E8A87}" type="slidenum">
              <a:rPr lang="en-US" smtClean="0"/>
              <a:pPr/>
              <a:t>28</a:t>
            </a:fld>
            <a:endParaRPr lang="en-US" dirty="0"/>
          </a:p>
        </p:txBody>
      </p:sp>
      <p:pic>
        <p:nvPicPr>
          <p:cNvPr id="5" name="Picture 2" descr="C:\Users\cmturtell\AppData\Local\Microsoft\Windows\Temporary Internet Files\Content.IE5\RJ2X7F1H\MP900305743[1].jpg"/>
          <p:cNvPicPr>
            <a:picLocks noChangeAspect="1" noChangeArrowheads="1"/>
          </p:cNvPicPr>
          <p:nvPr/>
        </p:nvPicPr>
        <p:blipFill>
          <a:blip r:embed="rId3" cstate="print"/>
          <a:srcRect/>
          <a:stretch>
            <a:fillRect/>
          </a:stretch>
        </p:blipFill>
        <p:spPr bwMode="auto">
          <a:xfrm>
            <a:off x="5913864" y="4419599"/>
            <a:ext cx="1935162" cy="1693267"/>
          </a:xfrm>
          <a:prstGeom prst="rect">
            <a:avLst/>
          </a:prstGeom>
          <a:noFill/>
        </p:spPr>
      </p:pic>
    </p:spTree>
    <p:extLst>
      <p:ext uri="{BB962C8B-B14F-4D97-AF65-F5344CB8AC3E}">
        <p14:creationId xmlns:p14="http://schemas.microsoft.com/office/powerpoint/2010/main" val="37997983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Components on </a:t>
            </a:r>
            <a:r>
              <a:rPr lang="en-US" dirty="0" smtClean="0"/>
              <a:t>Internal Control</a:t>
            </a:r>
            <a:endParaRPr lang="en-US" dirty="0"/>
          </a:p>
        </p:txBody>
      </p:sp>
      <p:sp>
        <p:nvSpPr>
          <p:cNvPr id="3" name="Content Placeholder 2"/>
          <p:cNvSpPr>
            <a:spLocks noGrp="1"/>
          </p:cNvSpPr>
          <p:nvPr>
            <p:ph idx="1"/>
          </p:nvPr>
        </p:nvSpPr>
        <p:spPr>
          <a:xfrm>
            <a:off x="1087244" y="1662266"/>
            <a:ext cx="7696200" cy="4267200"/>
          </a:xfrm>
        </p:spPr>
        <p:txBody>
          <a:bodyPr/>
          <a:lstStyle/>
          <a:p>
            <a:r>
              <a:rPr lang="en-US" sz="2800" dirty="0"/>
              <a:t>Control Environment – Tone at the top</a:t>
            </a:r>
          </a:p>
          <a:p>
            <a:r>
              <a:rPr lang="en-US" sz="2800" dirty="0"/>
              <a:t>Risk Assessment – Identifying the areas of greatest risk within the entity</a:t>
            </a:r>
          </a:p>
          <a:p>
            <a:r>
              <a:rPr lang="en-US" sz="2800" dirty="0"/>
              <a:t>Information and Communication – Distribution of financial information and communication of all information throughout the entity</a:t>
            </a:r>
          </a:p>
          <a:p>
            <a:endParaRPr lang="en-US" dirty="0"/>
          </a:p>
        </p:txBody>
      </p:sp>
      <p:sp>
        <p:nvSpPr>
          <p:cNvPr id="4" name="Slide Number Placeholder 3"/>
          <p:cNvSpPr>
            <a:spLocks noGrp="1"/>
          </p:cNvSpPr>
          <p:nvPr>
            <p:ph type="sldNum" sz="quarter" idx="12"/>
          </p:nvPr>
        </p:nvSpPr>
        <p:spPr/>
        <p:txBody>
          <a:bodyPr/>
          <a:lstStyle/>
          <a:p>
            <a:fld id="{A5214BBF-C64F-48B4-BDC3-928C7C5E8A87}" type="slidenum">
              <a:rPr lang="en-US" smtClean="0"/>
              <a:pPr/>
              <a:t>29</a:t>
            </a:fld>
            <a:endParaRPr lang="en-US" dirty="0"/>
          </a:p>
        </p:txBody>
      </p:sp>
      <p:pic>
        <p:nvPicPr>
          <p:cNvPr id="6" name="Picture 2"/>
          <p:cNvPicPr>
            <a:picLocks noChangeAspect="1" noChangeArrowheads="1"/>
          </p:cNvPicPr>
          <p:nvPr/>
        </p:nvPicPr>
        <p:blipFill>
          <a:blip r:embed="rId3" cstate="print"/>
          <a:srcRect/>
          <a:stretch>
            <a:fillRect/>
          </a:stretch>
        </p:blipFill>
        <p:spPr bwMode="auto">
          <a:xfrm>
            <a:off x="5211336" y="4568283"/>
            <a:ext cx="3175959" cy="1357466"/>
          </a:xfrm>
          <a:prstGeom prst="rect">
            <a:avLst/>
          </a:prstGeom>
          <a:noFill/>
          <a:ln w="9525">
            <a:noFill/>
            <a:miter lim="800000"/>
            <a:headEnd/>
            <a:tailEnd/>
          </a:ln>
        </p:spPr>
      </p:pic>
      <p:sp>
        <p:nvSpPr>
          <p:cNvPr id="7" name="TextBox 6"/>
          <p:cNvSpPr txBox="1"/>
          <p:nvPr/>
        </p:nvSpPr>
        <p:spPr>
          <a:xfrm>
            <a:off x="4516244" y="5475249"/>
            <a:ext cx="3871051" cy="450500"/>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945372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Fraud</a:t>
            </a:r>
          </a:p>
        </p:txBody>
      </p:sp>
      <p:sp>
        <p:nvSpPr>
          <p:cNvPr id="3" name="Content Placeholder 2"/>
          <p:cNvSpPr>
            <a:spLocks noGrp="1"/>
          </p:cNvSpPr>
          <p:nvPr>
            <p:ph idx="1"/>
          </p:nvPr>
        </p:nvSpPr>
        <p:spPr/>
        <p:txBody>
          <a:bodyPr/>
          <a:lstStyle/>
          <a:p>
            <a:r>
              <a:rPr lang="en-US" dirty="0"/>
              <a:t>Fraudulent Reporting</a:t>
            </a:r>
          </a:p>
          <a:p>
            <a:pPr lvl="1"/>
            <a:r>
              <a:rPr lang="en-US" dirty="0"/>
              <a:t>A misstatement or omission of amounts or disclosures designed to deceive financial statement users.</a:t>
            </a:r>
          </a:p>
          <a:p>
            <a:r>
              <a:rPr lang="en-US" dirty="0"/>
              <a:t>Misappropriation of Assets</a:t>
            </a:r>
          </a:p>
          <a:p>
            <a:pPr lvl="1"/>
            <a:r>
              <a:rPr lang="en-US" dirty="0"/>
              <a:t>The theft of an entity’s assets, such as embezzlement, which causes payment for goods or serves to not be received.</a:t>
            </a:r>
          </a:p>
          <a:p>
            <a:pPr marL="0" indent="0">
              <a:buNone/>
            </a:pPr>
            <a:endParaRPr lang="en-US" dirty="0"/>
          </a:p>
        </p:txBody>
      </p:sp>
      <p:sp>
        <p:nvSpPr>
          <p:cNvPr id="4" name="Slide Number Placeholder 3"/>
          <p:cNvSpPr>
            <a:spLocks noGrp="1"/>
          </p:cNvSpPr>
          <p:nvPr>
            <p:ph type="sldNum" sz="quarter" idx="12"/>
          </p:nvPr>
        </p:nvSpPr>
        <p:spPr/>
        <p:txBody>
          <a:bodyPr/>
          <a:lstStyle/>
          <a:p>
            <a:fld id="{A5214BBF-C64F-48B4-BDC3-928C7C5E8A87}" type="slidenum">
              <a:rPr lang="en-US" smtClean="0"/>
              <a:pPr/>
              <a:t>3</a:t>
            </a:fld>
            <a:endParaRPr lang="en-US" dirty="0"/>
          </a:p>
        </p:txBody>
      </p:sp>
    </p:spTree>
    <p:extLst>
      <p:ext uri="{BB962C8B-B14F-4D97-AF65-F5344CB8AC3E}">
        <p14:creationId xmlns:p14="http://schemas.microsoft.com/office/powerpoint/2010/main" val="5435899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Components of </a:t>
            </a:r>
            <a:r>
              <a:rPr lang="en-US" dirty="0" smtClean="0"/>
              <a:t>Internal Control </a:t>
            </a:r>
            <a:r>
              <a:rPr lang="en-US" dirty="0"/>
              <a:t>cont’d</a:t>
            </a:r>
          </a:p>
        </p:txBody>
      </p:sp>
      <p:sp>
        <p:nvSpPr>
          <p:cNvPr id="3" name="Content Placeholder 2"/>
          <p:cNvSpPr>
            <a:spLocks noGrp="1"/>
          </p:cNvSpPr>
          <p:nvPr>
            <p:ph idx="1"/>
          </p:nvPr>
        </p:nvSpPr>
        <p:spPr/>
        <p:txBody>
          <a:bodyPr/>
          <a:lstStyle/>
          <a:p>
            <a:r>
              <a:rPr lang="en-US" dirty="0"/>
              <a:t>Control Activities – Policies and procedures established to mitigate risks in varying levels of the business process to the achieving managements directives.</a:t>
            </a:r>
          </a:p>
          <a:p>
            <a:r>
              <a:rPr lang="en-US" dirty="0"/>
              <a:t>Monitoring – The ongoing evaluations of whether the five components of internal control are present and functioning.</a:t>
            </a:r>
          </a:p>
          <a:p>
            <a:endParaRPr lang="en-US" dirty="0"/>
          </a:p>
        </p:txBody>
      </p:sp>
      <p:sp>
        <p:nvSpPr>
          <p:cNvPr id="4" name="Slide Number Placeholder 3"/>
          <p:cNvSpPr>
            <a:spLocks noGrp="1"/>
          </p:cNvSpPr>
          <p:nvPr>
            <p:ph type="sldNum" sz="quarter" idx="12"/>
          </p:nvPr>
        </p:nvSpPr>
        <p:spPr/>
        <p:txBody>
          <a:bodyPr/>
          <a:lstStyle/>
          <a:p>
            <a:fld id="{A5214BBF-C64F-48B4-BDC3-928C7C5E8A87}" type="slidenum">
              <a:rPr lang="en-US" smtClean="0"/>
              <a:pPr/>
              <a:t>30</a:t>
            </a:fld>
            <a:endParaRPr lang="en-US" dirty="0"/>
          </a:p>
        </p:txBody>
      </p:sp>
    </p:spTree>
    <p:extLst>
      <p:ext uri="{BB962C8B-B14F-4D97-AF65-F5344CB8AC3E}">
        <p14:creationId xmlns:p14="http://schemas.microsoft.com/office/powerpoint/2010/main" val="29379284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It’s all about control…</a:t>
            </a:r>
          </a:p>
        </p:txBody>
      </p:sp>
      <p:sp>
        <p:nvSpPr>
          <p:cNvPr id="3" name="Content Placeholder 2"/>
          <p:cNvSpPr>
            <a:spLocks noGrp="1"/>
          </p:cNvSpPr>
          <p:nvPr>
            <p:ph idx="1"/>
          </p:nvPr>
        </p:nvSpPr>
        <p:spPr>
          <a:xfrm>
            <a:off x="1143000" y="1349298"/>
            <a:ext cx="7696200" cy="4518102"/>
          </a:xfrm>
        </p:spPr>
        <p:txBody>
          <a:bodyPr>
            <a:normAutofit/>
          </a:bodyPr>
          <a:lstStyle/>
          <a:p>
            <a:r>
              <a:rPr lang="en-US" sz="2800" dirty="0"/>
              <a:t>The need for controls:</a:t>
            </a:r>
          </a:p>
          <a:p>
            <a:pPr lvl="1"/>
            <a:r>
              <a:rPr lang="en-US" sz="2400" dirty="0"/>
              <a:t>Reduce fraud opportunities</a:t>
            </a:r>
          </a:p>
          <a:p>
            <a:pPr lvl="1"/>
            <a:r>
              <a:rPr lang="en-US" sz="2400" dirty="0"/>
              <a:t>Establish standards of performance (tone at the top)</a:t>
            </a:r>
          </a:p>
          <a:p>
            <a:pPr lvl="1"/>
            <a:r>
              <a:rPr lang="en-US" sz="2400" dirty="0"/>
              <a:t>Assure compliance</a:t>
            </a:r>
          </a:p>
          <a:p>
            <a:pPr lvl="1"/>
            <a:r>
              <a:rPr lang="en-US" sz="2400" dirty="0"/>
              <a:t>Preserve integrity</a:t>
            </a:r>
          </a:p>
          <a:p>
            <a:r>
              <a:rPr lang="en-US" sz="2800" dirty="0"/>
              <a:t>Internal controls provide </a:t>
            </a:r>
            <a:r>
              <a:rPr lang="en-US" sz="2800" i="1" dirty="0"/>
              <a:t>reasonable assurance</a:t>
            </a:r>
            <a:r>
              <a:rPr lang="en-US" sz="2800" dirty="0"/>
              <a:t> that a material misstatement will be detected.</a:t>
            </a:r>
          </a:p>
          <a:p>
            <a:endParaRPr lang="en-US" dirty="0"/>
          </a:p>
        </p:txBody>
      </p:sp>
      <p:sp>
        <p:nvSpPr>
          <p:cNvPr id="4" name="Slide Number Placeholder 3"/>
          <p:cNvSpPr>
            <a:spLocks noGrp="1"/>
          </p:cNvSpPr>
          <p:nvPr>
            <p:ph type="sldNum" sz="quarter" idx="12"/>
          </p:nvPr>
        </p:nvSpPr>
        <p:spPr/>
        <p:txBody>
          <a:bodyPr/>
          <a:lstStyle/>
          <a:p>
            <a:fld id="{A5214BBF-C64F-48B4-BDC3-928C7C5E8A87}" type="slidenum">
              <a:rPr lang="en-US" smtClean="0"/>
              <a:pPr/>
              <a:t>31</a:t>
            </a:fld>
            <a:endParaRPr lang="en-US" dirty="0"/>
          </a:p>
        </p:txBody>
      </p:sp>
      <p:pic>
        <p:nvPicPr>
          <p:cNvPr id="5" name="Picture 2" descr="C:\Users\cmturtell\AppData\Local\Microsoft\Windows\Temporary Internet Files\Content.IE5\GOQESZ95\MP900423780[1].jpg"/>
          <p:cNvPicPr>
            <a:picLocks noChangeAspect="1" noChangeArrowheads="1"/>
          </p:cNvPicPr>
          <p:nvPr/>
        </p:nvPicPr>
        <p:blipFill>
          <a:blip r:embed="rId3" cstate="print"/>
          <a:srcRect/>
          <a:stretch>
            <a:fillRect/>
          </a:stretch>
        </p:blipFill>
        <p:spPr bwMode="auto">
          <a:xfrm>
            <a:off x="5062654" y="4594303"/>
            <a:ext cx="3713516" cy="1537514"/>
          </a:xfrm>
          <a:prstGeom prst="rect">
            <a:avLst/>
          </a:prstGeom>
          <a:noFill/>
        </p:spPr>
      </p:pic>
    </p:spTree>
    <p:extLst>
      <p:ext uri="{BB962C8B-B14F-4D97-AF65-F5344CB8AC3E}">
        <p14:creationId xmlns:p14="http://schemas.microsoft.com/office/powerpoint/2010/main" val="17128318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t>The perception of detection deters more perpetrators than controls alone.</a:t>
            </a:r>
          </a:p>
          <a:p>
            <a:r>
              <a:rPr lang="en-US" sz="2800" dirty="0" smtClean="0"/>
              <a:t>Communicate internal controls to all employees so they are aware of the controls in place</a:t>
            </a:r>
          </a:p>
          <a:p>
            <a:r>
              <a:rPr lang="en-US" sz="2800" dirty="0" smtClean="0"/>
              <a:t>Those who perceive they will be caught committing fraud are less likely to commit it.</a:t>
            </a:r>
            <a:endParaRPr lang="en-US" sz="2800" dirty="0"/>
          </a:p>
        </p:txBody>
      </p:sp>
      <p:sp>
        <p:nvSpPr>
          <p:cNvPr id="2" name="Title 1"/>
          <p:cNvSpPr>
            <a:spLocks noGrp="1"/>
          </p:cNvSpPr>
          <p:nvPr>
            <p:ph type="title"/>
          </p:nvPr>
        </p:nvSpPr>
        <p:spPr/>
        <p:txBody>
          <a:bodyPr/>
          <a:lstStyle/>
          <a:p>
            <a:r>
              <a:rPr lang="en-US" dirty="0" smtClean="0"/>
              <a:t>And Perception</a:t>
            </a:r>
            <a:endParaRPr lang="en-US" dirty="0"/>
          </a:p>
        </p:txBody>
      </p:sp>
      <p:pic>
        <p:nvPicPr>
          <p:cNvPr id="7171" name="Picture 3" descr="C:\Users\cmturtell\AppData\Local\Microsoft\Windows\Temporary Internet Files\Content.IE5\RJ2X7F1H\MC900071052[1].wmf"/>
          <p:cNvPicPr>
            <a:picLocks noChangeAspect="1" noChangeArrowheads="1"/>
          </p:cNvPicPr>
          <p:nvPr/>
        </p:nvPicPr>
        <p:blipFill>
          <a:blip r:embed="rId3" cstate="print"/>
          <a:srcRect/>
          <a:stretch>
            <a:fillRect/>
          </a:stretch>
        </p:blipFill>
        <p:spPr bwMode="auto">
          <a:xfrm>
            <a:off x="6934200" y="4347117"/>
            <a:ext cx="1676400" cy="1985273"/>
          </a:xfrm>
          <a:prstGeom prst="rect">
            <a:avLst/>
          </a:prstGeom>
          <a:noFill/>
        </p:spPr>
      </p:pic>
    </p:spTree>
    <p:extLst>
      <p:ext uri="{BB962C8B-B14F-4D97-AF65-F5344CB8AC3E}">
        <p14:creationId xmlns:p14="http://schemas.microsoft.com/office/powerpoint/2010/main" val="3010027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Detection of fraud schemes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1619152"/>
              </p:ext>
            </p:extLst>
          </p:nvPr>
        </p:nvGraphicFramePr>
        <p:xfrm>
          <a:off x="1371600" y="1090961"/>
          <a:ext cx="7584688" cy="4525962"/>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1970804" y="5834324"/>
            <a:ext cx="5779146" cy="600164"/>
          </a:xfrm>
          <a:prstGeom prst="rect">
            <a:avLst/>
          </a:prstGeom>
          <a:noFill/>
        </p:spPr>
        <p:txBody>
          <a:bodyPr wrap="square" rtlCol="0">
            <a:spAutoFit/>
          </a:bodyPr>
          <a:lstStyle/>
          <a:p>
            <a:r>
              <a:rPr lang="en-US" sz="1100" dirty="0" smtClean="0"/>
              <a:t>*”Other” category was not included in the 2010 Report.</a:t>
            </a:r>
          </a:p>
          <a:p>
            <a:r>
              <a:rPr lang="en-US" sz="1100" dirty="0" smtClean="0"/>
              <a:t>Source: The ACFE’s 2012 Report to the Nations on Occupational Fraud and Abuse</a:t>
            </a:r>
          </a:p>
          <a:p>
            <a:r>
              <a:rPr lang="en-US" sz="1100" dirty="0" smtClean="0"/>
              <a:t>ACFE.com/RTTN</a:t>
            </a:r>
            <a:endParaRPr lang="en-US" sz="1100" dirty="0"/>
          </a:p>
        </p:txBody>
      </p:sp>
      <p:sp>
        <p:nvSpPr>
          <p:cNvPr id="8" name="TextBox 7"/>
          <p:cNvSpPr txBox="1"/>
          <p:nvPr/>
        </p:nvSpPr>
        <p:spPr>
          <a:xfrm>
            <a:off x="1848141" y="5597912"/>
            <a:ext cx="1993512" cy="307777"/>
          </a:xfrm>
          <a:prstGeom prst="rect">
            <a:avLst/>
          </a:prstGeom>
          <a:noFill/>
        </p:spPr>
        <p:txBody>
          <a:bodyPr wrap="square" rtlCol="0">
            <a:spAutoFit/>
          </a:bodyPr>
          <a:lstStyle/>
          <a:p>
            <a:r>
              <a:rPr lang="en-US" sz="1400" b="1" dirty="0" smtClean="0"/>
              <a:t>Percent of Cases</a:t>
            </a:r>
            <a:endParaRPr lang="en-US" sz="1400" b="1" dirty="0"/>
          </a:p>
        </p:txBody>
      </p:sp>
    </p:spTree>
    <p:extLst>
      <p:ext uri="{BB962C8B-B14F-4D97-AF65-F5344CB8AC3E}">
        <p14:creationId xmlns:p14="http://schemas.microsoft.com/office/powerpoint/2010/main" val="15689704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800" dirty="0" smtClean="0"/>
              <a:t>Auditing Standards require the auditor to gain an understanding of the organization’s internal controls.</a:t>
            </a:r>
          </a:p>
          <a:p>
            <a:r>
              <a:rPr lang="en-US" sz="2800" dirty="0" smtClean="0"/>
              <a:t>Government auditing standards require the auditor to plan the audit to obtain sufficient evidence so that audit risk is will be limited to a low level.</a:t>
            </a:r>
          </a:p>
          <a:p>
            <a:endParaRPr lang="en-US" dirty="0" smtClean="0"/>
          </a:p>
        </p:txBody>
      </p:sp>
      <p:sp>
        <p:nvSpPr>
          <p:cNvPr id="2" name="Title 1"/>
          <p:cNvSpPr>
            <a:spLocks noGrp="1"/>
          </p:cNvSpPr>
          <p:nvPr>
            <p:ph type="title"/>
          </p:nvPr>
        </p:nvSpPr>
        <p:spPr/>
        <p:txBody>
          <a:bodyPr/>
          <a:lstStyle/>
          <a:p>
            <a:r>
              <a:rPr lang="en-US" dirty="0" smtClean="0"/>
              <a:t>Auditors Responsibilities</a:t>
            </a:r>
            <a:endParaRPr lang="en-US" dirty="0"/>
          </a:p>
        </p:txBody>
      </p:sp>
      <p:pic>
        <p:nvPicPr>
          <p:cNvPr id="8194" name="Picture 2" descr="C:\Program Files (x86)\Microsoft Office\MEDIA\CAGCAT10\j0233018.wmf"/>
          <p:cNvPicPr>
            <a:picLocks noChangeAspect="1" noChangeArrowheads="1"/>
          </p:cNvPicPr>
          <p:nvPr/>
        </p:nvPicPr>
        <p:blipFill>
          <a:blip r:embed="rId3" cstate="print"/>
          <a:srcRect/>
          <a:stretch>
            <a:fillRect/>
          </a:stretch>
        </p:blipFill>
        <p:spPr bwMode="auto">
          <a:xfrm>
            <a:off x="6436640" y="4228171"/>
            <a:ext cx="1974118" cy="2005362"/>
          </a:xfrm>
          <a:prstGeom prst="rect">
            <a:avLst/>
          </a:prstGeom>
          <a:noFill/>
        </p:spPr>
      </p:pic>
    </p:spTree>
    <p:extLst>
      <p:ext uri="{BB962C8B-B14F-4D97-AF65-F5344CB8AC3E}">
        <p14:creationId xmlns:p14="http://schemas.microsoft.com/office/powerpoint/2010/main" val="427402512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t>Auditors focus on items that could lead to a material misstatement in the financial statements for an opinion unit.</a:t>
            </a:r>
          </a:p>
          <a:p>
            <a:r>
              <a:rPr lang="en-US" sz="2800" dirty="0" smtClean="0"/>
              <a:t>Notify the client if any unusual items are noted in testing.</a:t>
            </a:r>
          </a:p>
          <a:p>
            <a:r>
              <a:rPr lang="en-US" sz="2800" dirty="0" smtClean="0"/>
              <a:t>Provide suggestions in the way of a management letter for improvements that can be made to strengthen internal controls.</a:t>
            </a:r>
          </a:p>
          <a:p>
            <a:endParaRPr lang="en-US" dirty="0"/>
          </a:p>
        </p:txBody>
      </p:sp>
      <p:sp>
        <p:nvSpPr>
          <p:cNvPr id="2" name="Title 1"/>
          <p:cNvSpPr>
            <a:spLocks noGrp="1"/>
          </p:cNvSpPr>
          <p:nvPr>
            <p:ph type="title"/>
          </p:nvPr>
        </p:nvSpPr>
        <p:spPr/>
        <p:txBody>
          <a:bodyPr/>
          <a:lstStyle/>
          <a:p>
            <a:r>
              <a:rPr lang="en-US" dirty="0" smtClean="0"/>
              <a:t>Auditors Responsibilities cont’d</a:t>
            </a:r>
            <a:endParaRPr lang="en-US" dirty="0"/>
          </a:p>
        </p:txBody>
      </p:sp>
    </p:spTree>
    <p:extLst>
      <p:ext uri="{BB962C8B-B14F-4D97-AF65-F5344CB8AC3E}">
        <p14:creationId xmlns:p14="http://schemas.microsoft.com/office/powerpoint/2010/main" val="10204564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numCol="1">
            <a:normAutofit/>
          </a:bodyPr>
          <a:lstStyle/>
          <a:p>
            <a:pPr>
              <a:buClr>
                <a:srgbClr val="C00000"/>
              </a:buClr>
              <a:buFont typeface="Wingdings" pitchFamily="2" charset="2"/>
              <a:buChar char="Ø"/>
            </a:pPr>
            <a:r>
              <a:rPr lang="en-US" sz="2800" dirty="0" smtClean="0"/>
              <a:t>Personal finance pressure</a:t>
            </a:r>
          </a:p>
          <a:p>
            <a:pPr>
              <a:buClr>
                <a:srgbClr val="C00000"/>
              </a:buClr>
              <a:buFont typeface="Wingdings" pitchFamily="2" charset="2"/>
              <a:buChar char="Ø"/>
            </a:pPr>
            <a:r>
              <a:rPr lang="en-US" sz="2800" dirty="0" smtClean="0"/>
              <a:t>Vices such as gambling or substance abuse</a:t>
            </a:r>
          </a:p>
          <a:p>
            <a:pPr>
              <a:buClr>
                <a:srgbClr val="C00000"/>
              </a:buClr>
              <a:buFont typeface="Wingdings" pitchFamily="2" charset="2"/>
              <a:buChar char="Ø"/>
            </a:pPr>
            <a:r>
              <a:rPr lang="en-US" sz="2800" dirty="0" smtClean="0"/>
              <a:t>Extravagant purchases or lifestyle</a:t>
            </a:r>
          </a:p>
          <a:p>
            <a:pPr>
              <a:buClr>
                <a:srgbClr val="C00000"/>
              </a:buClr>
              <a:buFont typeface="Wingdings" pitchFamily="2" charset="2"/>
              <a:buChar char="Ø"/>
            </a:pPr>
            <a:r>
              <a:rPr lang="en-US" sz="2800" dirty="0" smtClean="0"/>
              <a:t>Real or imagined grievances against the organization or management</a:t>
            </a:r>
          </a:p>
          <a:p>
            <a:pPr>
              <a:buClr>
                <a:srgbClr val="C00000"/>
              </a:buClr>
              <a:buFont typeface="Wingdings" pitchFamily="2" charset="2"/>
              <a:buChar char="Ø"/>
            </a:pPr>
            <a:r>
              <a:rPr lang="en-US" sz="2800" dirty="0" smtClean="0"/>
              <a:t>Increased stress</a:t>
            </a:r>
          </a:p>
          <a:p>
            <a:pPr>
              <a:buClr>
                <a:srgbClr val="C00000"/>
              </a:buClr>
              <a:buFont typeface="Wingdings" pitchFamily="2" charset="2"/>
              <a:buChar char="Ø"/>
            </a:pPr>
            <a:r>
              <a:rPr lang="en-US" sz="2800" dirty="0" smtClean="0"/>
              <a:t>Short vacations or unexplained hours</a:t>
            </a:r>
          </a:p>
          <a:p>
            <a:pPr>
              <a:buClr>
                <a:srgbClr val="C00000"/>
              </a:buClr>
              <a:buFont typeface="Wingdings" pitchFamily="2" charset="2"/>
              <a:buChar char="Ø"/>
            </a:pPr>
            <a:r>
              <a:rPr lang="en-US" sz="2800" dirty="0" smtClean="0"/>
              <a:t>“Missing” files or data</a:t>
            </a:r>
          </a:p>
        </p:txBody>
      </p:sp>
      <p:sp>
        <p:nvSpPr>
          <p:cNvPr id="2" name="Title 1"/>
          <p:cNvSpPr>
            <a:spLocks noGrp="1"/>
          </p:cNvSpPr>
          <p:nvPr>
            <p:ph type="title"/>
          </p:nvPr>
        </p:nvSpPr>
        <p:spPr/>
        <p:txBody>
          <a:bodyPr/>
          <a:lstStyle/>
          <a:p>
            <a:r>
              <a:rPr lang="en-US" dirty="0" smtClean="0"/>
              <a:t>Common Red </a:t>
            </a:r>
            <a:r>
              <a:rPr lang="en-US" dirty="0"/>
              <a:t>F</a:t>
            </a:r>
            <a:r>
              <a:rPr lang="en-US" dirty="0" smtClean="0"/>
              <a:t>lags</a:t>
            </a:r>
            <a:endParaRPr lang="en-US" dirty="0"/>
          </a:p>
        </p:txBody>
      </p:sp>
      <p:pic>
        <p:nvPicPr>
          <p:cNvPr id="9218" name="Picture 2" descr="C:\Users\cmturtell\AppData\Local\Microsoft\Windows\Temporary Internet Files\Content.IE5\RJ2X7F1H\MC900434790[1].png"/>
          <p:cNvPicPr>
            <a:picLocks noChangeAspect="1" noChangeArrowheads="1"/>
          </p:cNvPicPr>
          <p:nvPr/>
        </p:nvPicPr>
        <p:blipFill>
          <a:blip r:embed="rId3" cstate="print"/>
          <a:srcRect/>
          <a:stretch>
            <a:fillRect/>
          </a:stretch>
        </p:blipFill>
        <p:spPr bwMode="auto">
          <a:xfrm>
            <a:off x="7107043" y="4090639"/>
            <a:ext cx="1828572" cy="1828572"/>
          </a:xfrm>
          <a:prstGeom prst="rect">
            <a:avLst/>
          </a:prstGeom>
          <a:noFill/>
        </p:spPr>
      </p:pic>
    </p:spTree>
    <p:extLst>
      <p:ext uri="{BB962C8B-B14F-4D97-AF65-F5344CB8AC3E}">
        <p14:creationId xmlns:p14="http://schemas.microsoft.com/office/powerpoint/2010/main" val="38526284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“The world is full of obvious things which nobody by any chance ever observes.” </a:t>
            </a:r>
            <a:br>
              <a:rPr lang="en-US" dirty="0" smtClean="0"/>
            </a:br>
            <a:r>
              <a:rPr lang="en-US" sz="2800" dirty="0" smtClean="0"/>
              <a:t>― </a:t>
            </a:r>
            <a:r>
              <a:rPr lang="en-US" sz="2800" i="1" dirty="0" smtClean="0"/>
              <a:t>Arthur Conan Doyle</a:t>
            </a:r>
            <a:endParaRPr lang="en-US" i="1" dirty="0" smtClean="0"/>
          </a:p>
          <a:p>
            <a:endParaRPr lang="en-US" u="sng" dirty="0" smtClean="0"/>
          </a:p>
          <a:p>
            <a:r>
              <a:rPr lang="en-US" dirty="0" smtClean="0"/>
              <a:t>There's nothing like doing something wrong to learn how it might be done better.</a:t>
            </a:r>
          </a:p>
          <a:p>
            <a:pPr lvl="1"/>
            <a:r>
              <a:rPr lang="en-US" i="1" dirty="0" smtClean="0"/>
              <a:t> David </a:t>
            </a:r>
            <a:r>
              <a:rPr lang="en-US" i="1" dirty="0" err="1" smtClean="0"/>
              <a:t>Knopfler</a:t>
            </a:r>
            <a:endParaRPr lang="en-US" i="1" dirty="0" smtClean="0"/>
          </a:p>
          <a:p>
            <a:endParaRPr lang="en-US" dirty="0"/>
          </a:p>
        </p:txBody>
      </p:sp>
      <p:sp>
        <p:nvSpPr>
          <p:cNvPr id="2" name="Title 1"/>
          <p:cNvSpPr>
            <a:spLocks noGrp="1"/>
          </p:cNvSpPr>
          <p:nvPr>
            <p:ph type="title"/>
          </p:nvPr>
        </p:nvSpPr>
        <p:spPr/>
        <p:txBody>
          <a:bodyPr/>
          <a:lstStyle/>
          <a:p>
            <a:r>
              <a:rPr lang="en-US" dirty="0" smtClean="0"/>
              <a:t>Ending Thoughts</a:t>
            </a:r>
            <a:endParaRPr lang="en-US" dirty="0"/>
          </a:p>
        </p:txBody>
      </p:sp>
      <p:pic>
        <p:nvPicPr>
          <p:cNvPr id="11266" name="Picture 2" descr="C:\Users\cmturtell\AppData\Local\Microsoft\Windows\Temporary Internet Files\Content.IE5\J603SGMS\MC900048773[1].wmf"/>
          <p:cNvPicPr>
            <a:picLocks noChangeAspect="1" noChangeArrowheads="1"/>
          </p:cNvPicPr>
          <p:nvPr/>
        </p:nvPicPr>
        <p:blipFill>
          <a:blip r:embed="rId3" cstate="print"/>
          <a:srcRect/>
          <a:stretch>
            <a:fillRect/>
          </a:stretch>
        </p:blipFill>
        <p:spPr bwMode="auto">
          <a:xfrm>
            <a:off x="7326351" y="4534829"/>
            <a:ext cx="1633118" cy="1818742"/>
          </a:xfrm>
          <a:prstGeom prst="rect">
            <a:avLst/>
          </a:prstGeom>
          <a:noFill/>
        </p:spPr>
      </p:pic>
    </p:spTree>
    <p:extLst>
      <p:ext uri="{BB962C8B-B14F-4D97-AF65-F5344CB8AC3E}">
        <p14:creationId xmlns:p14="http://schemas.microsoft.com/office/powerpoint/2010/main" val="36582938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Questions?</a:t>
            </a:r>
            <a:endParaRPr lang="en-US" dirty="0"/>
          </a:p>
        </p:txBody>
      </p:sp>
      <p:sp>
        <p:nvSpPr>
          <p:cNvPr id="7" name="Subtitle 6"/>
          <p:cNvSpPr>
            <a:spLocks noGrp="1"/>
          </p:cNvSpPr>
          <p:nvPr>
            <p:ph type="subTitle" idx="1"/>
          </p:nvPr>
        </p:nvSpPr>
        <p:spPr/>
        <p:txBody>
          <a:bodyPr/>
          <a:lstStyle/>
          <a:p>
            <a:endParaRPr lang="en-US" dirty="0"/>
          </a:p>
        </p:txBody>
      </p:sp>
      <p:sp>
        <p:nvSpPr>
          <p:cNvPr id="5" name="Slide Number Placeholder 4"/>
          <p:cNvSpPr>
            <a:spLocks noGrp="1"/>
          </p:cNvSpPr>
          <p:nvPr>
            <p:ph type="sldNum" sz="quarter" idx="12"/>
          </p:nvPr>
        </p:nvSpPr>
        <p:spPr/>
        <p:txBody>
          <a:bodyPr/>
          <a:lstStyle/>
          <a:p>
            <a:fld id="{A5214BBF-C64F-48B4-BDC3-928C7C5E8A87}" type="slidenum">
              <a:rPr lang="en-US" smtClean="0"/>
              <a:pPr/>
              <a:t>38</a:t>
            </a:fld>
            <a:endParaRPr lang="en-US" dirty="0"/>
          </a:p>
        </p:txBody>
      </p:sp>
    </p:spTree>
    <p:extLst>
      <p:ext uri="{BB962C8B-B14F-4D97-AF65-F5344CB8AC3E}">
        <p14:creationId xmlns:p14="http://schemas.microsoft.com/office/powerpoint/2010/main" val="37944787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r>
              <a:rPr lang="en-US" sz="2400" dirty="0" smtClean="0"/>
              <a:t>David L. Nester, Business Administrator</a:t>
            </a:r>
          </a:p>
          <a:p>
            <a:pPr marL="0" indent="0">
              <a:buNone/>
            </a:pPr>
            <a:r>
              <a:rPr lang="en-US" sz="2400" dirty="0"/>
              <a:t> </a:t>
            </a:r>
            <a:r>
              <a:rPr lang="en-US" sz="2400" dirty="0" smtClean="0"/>
              <a:t>    </a:t>
            </a:r>
            <a:r>
              <a:rPr lang="en-US" sz="2000" dirty="0" smtClean="0"/>
              <a:t>Pottsgrove School District</a:t>
            </a:r>
          </a:p>
          <a:p>
            <a:pPr marL="0" indent="0">
              <a:buNone/>
            </a:pPr>
            <a:r>
              <a:rPr lang="en-US" sz="2000" dirty="0" smtClean="0"/>
              <a:t>      (610) 327-2277 x1004</a:t>
            </a:r>
          </a:p>
          <a:p>
            <a:pPr marL="0" indent="0">
              <a:buNone/>
            </a:pPr>
            <a:r>
              <a:rPr lang="en-US" sz="2000" dirty="0"/>
              <a:t> </a:t>
            </a:r>
            <a:r>
              <a:rPr lang="en-US" sz="2000" dirty="0" smtClean="0"/>
              <a:t>     </a:t>
            </a:r>
            <a:r>
              <a:rPr lang="en-US" sz="2000" dirty="0" smtClean="0">
                <a:hlinkClick r:id="rId3"/>
              </a:rPr>
              <a:t>Dnester@pgsd.org</a:t>
            </a:r>
            <a:endParaRPr lang="en-US" sz="2000" dirty="0" smtClean="0"/>
          </a:p>
          <a:p>
            <a:pPr marL="0" indent="0">
              <a:buNone/>
            </a:pPr>
            <a:endParaRPr lang="en-US" sz="2000" dirty="0"/>
          </a:p>
          <a:p>
            <a:r>
              <a:rPr lang="en-US" sz="2400" dirty="0" smtClean="0"/>
              <a:t>Christopher M. Turtell, Audit Manager</a:t>
            </a:r>
          </a:p>
          <a:p>
            <a:pPr marL="0" indent="0">
              <a:buNone/>
            </a:pPr>
            <a:r>
              <a:rPr lang="en-US" sz="2400" dirty="0"/>
              <a:t> </a:t>
            </a:r>
            <a:r>
              <a:rPr lang="en-US" sz="2400" dirty="0" smtClean="0"/>
              <a:t>     </a:t>
            </a:r>
            <a:r>
              <a:rPr lang="en-US" sz="2000" dirty="0" err="1" smtClean="0"/>
              <a:t>Herbein</a:t>
            </a:r>
            <a:r>
              <a:rPr lang="en-US" sz="2000" dirty="0" smtClean="0"/>
              <a:t> &amp; Company, Inc. </a:t>
            </a:r>
            <a:endParaRPr lang="en-US" sz="2400" dirty="0" smtClean="0"/>
          </a:p>
          <a:p>
            <a:pPr marL="0" indent="0">
              <a:buNone/>
            </a:pPr>
            <a:r>
              <a:rPr lang="en-US" sz="2000" dirty="0" smtClean="0"/>
              <a:t>       (610) 378-1175 </a:t>
            </a:r>
            <a:r>
              <a:rPr lang="en-US" sz="2000" dirty="0"/>
              <a:t>ext. 140 </a:t>
            </a:r>
          </a:p>
          <a:p>
            <a:pPr marL="0" indent="0">
              <a:buNone/>
            </a:pPr>
            <a:r>
              <a:rPr lang="en-US" sz="2000" smtClean="0"/>
              <a:t>       </a:t>
            </a:r>
            <a:r>
              <a:rPr lang="en-US" sz="2000" smtClean="0">
                <a:hlinkClick r:id="rId4"/>
              </a:rPr>
              <a:t>Cmturtell@herbein.com</a:t>
            </a:r>
            <a:endParaRPr lang="en-US" sz="2000" smtClean="0"/>
          </a:p>
          <a:p>
            <a:pPr marL="0" indent="0">
              <a:buNone/>
            </a:pPr>
            <a:endParaRPr lang="en-US" sz="2000" dirty="0" smtClean="0"/>
          </a:p>
          <a:p>
            <a:pPr marL="0" indent="0">
              <a:buNone/>
            </a:pPr>
            <a:endParaRPr lang="en-US" sz="2000" dirty="0"/>
          </a:p>
        </p:txBody>
      </p:sp>
      <p:sp>
        <p:nvSpPr>
          <p:cNvPr id="4" name="Slide Number Placeholder 3"/>
          <p:cNvSpPr>
            <a:spLocks noGrp="1"/>
          </p:cNvSpPr>
          <p:nvPr>
            <p:ph type="sldNum" sz="quarter" idx="12"/>
          </p:nvPr>
        </p:nvSpPr>
        <p:spPr/>
        <p:txBody>
          <a:bodyPr/>
          <a:lstStyle/>
          <a:p>
            <a:fld id="{A5214BBF-C64F-48B4-BDC3-928C7C5E8A87}" type="slidenum">
              <a:rPr lang="en-US" smtClean="0"/>
              <a:pPr/>
              <a:t>39</a:t>
            </a:fld>
            <a:endParaRPr lang="en-US" dirty="0"/>
          </a:p>
        </p:txBody>
      </p:sp>
    </p:spTree>
    <p:extLst>
      <p:ext uri="{BB962C8B-B14F-4D97-AF65-F5344CB8AC3E}">
        <p14:creationId xmlns:p14="http://schemas.microsoft.com/office/powerpoint/2010/main" val="4169072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Quote</a:t>
            </a:r>
          </a:p>
        </p:txBody>
      </p:sp>
      <p:sp>
        <p:nvSpPr>
          <p:cNvPr id="3" name="Content Placeholder 2"/>
          <p:cNvSpPr>
            <a:spLocks noGrp="1"/>
          </p:cNvSpPr>
          <p:nvPr>
            <p:ph idx="1"/>
          </p:nvPr>
        </p:nvSpPr>
        <p:spPr>
          <a:xfrm>
            <a:off x="1143000" y="1600201"/>
            <a:ext cx="7696200" cy="2079702"/>
          </a:xfrm>
        </p:spPr>
        <p:txBody>
          <a:bodyPr/>
          <a:lstStyle/>
          <a:p>
            <a:pPr marL="0" indent="0">
              <a:buNone/>
            </a:pPr>
            <a:r>
              <a:rPr lang="en-US" dirty="0"/>
              <a:t>Good people do not need laws to tell them to act responsibly, while bad people will find a way around the laws. </a:t>
            </a:r>
            <a:br>
              <a:rPr lang="en-US" dirty="0"/>
            </a:br>
            <a:r>
              <a:rPr lang="en-US" dirty="0"/>
              <a:t>-</a:t>
            </a:r>
            <a:r>
              <a:rPr lang="en-US" i="1" dirty="0"/>
              <a:t>Plato</a:t>
            </a:r>
          </a:p>
          <a:p>
            <a:pPr marL="0" indent="0">
              <a:buNone/>
            </a:pPr>
            <a:endParaRPr lang="en-US" dirty="0"/>
          </a:p>
        </p:txBody>
      </p:sp>
      <p:sp>
        <p:nvSpPr>
          <p:cNvPr id="4" name="Slide Number Placeholder 3"/>
          <p:cNvSpPr>
            <a:spLocks noGrp="1"/>
          </p:cNvSpPr>
          <p:nvPr>
            <p:ph type="sldNum" sz="quarter" idx="12"/>
          </p:nvPr>
        </p:nvSpPr>
        <p:spPr/>
        <p:txBody>
          <a:bodyPr/>
          <a:lstStyle/>
          <a:p>
            <a:fld id="{A5214BBF-C64F-48B4-BDC3-928C7C5E8A87}" type="slidenum">
              <a:rPr lang="en-US" smtClean="0"/>
              <a:pPr/>
              <a:t>4</a:t>
            </a:fld>
            <a:endParaRPr lang="en-US" dirty="0"/>
          </a:p>
        </p:txBody>
      </p:sp>
      <p:pic>
        <p:nvPicPr>
          <p:cNvPr id="5" name="Picture 2" descr="C:\Users\cmturtell\AppData\Local\Microsoft\Windows\Temporary Internet Files\Content.IE5\5I41S6UN\MC900356545[1].wmf"/>
          <p:cNvPicPr>
            <a:picLocks noChangeAspect="1" noChangeArrowheads="1"/>
          </p:cNvPicPr>
          <p:nvPr/>
        </p:nvPicPr>
        <p:blipFill>
          <a:blip r:embed="rId3" cstate="print"/>
          <a:srcRect/>
          <a:stretch>
            <a:fillRect/>
          </a:stretch>
        </p:blipFill>
        <p:spPr bwMode="auto">
          <a:xfrm>
            <a:off x="6248400" y="3497766"/>
            <a:ext cx="2060731" cy="2230438"/>
          </a:xfrm>
          <a:prstGeom prst="rect">
            <a:avLst/>
          </a:prstGeom>
          <a:noFill/>
        </p:spPr>
      </p:pic>
    </p:spTree>
    <p:extLst>
      <p:ext uri="{BB962C8B-B14F-4D97-AF65-F5344CB8AC3E}">
        <p14:creationId xmlns:p14="http://schemas.microsoft.com/office/powerpoint/2010/main" val="19992823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Fraud Triangle</a:t>
            </a:r>
            <a:br>
              <a:rPr lang="en-US" dirty="0" smtClean="0"/>
            </a:br>
            <a:endParaRPr lang="en-US" dirty="0"/>
          </a:p>
        </p:txBody>
      </p:sp>
      <p:sp>
        <p:nvSpPr>
          <p:cNvPr id="4" name="Slide Number Placeholder 3"/>
          <p:cNvSpPr>
            <a:spLocks noGrp="1"/>
          </p:cNvSpPr>
          <p:nvPr>
            <p:ph type="sldNum" sz="quarter" idx="12"/>
          </p:nvPr>
        </p:nvSpPr>
        <p:spPr/>
        <p:txBody>
          <a:bodyPr/>
          <a:lstStyle/>
          <a:p>
            <a:fld id="{A5214BBF-C64F-48B4-BDC3-928C7C5E8A87}" type="slidenum">
              <a:rPr lang="en-US" smtClean="0"/>
              <a:pPr/>
              <a:t>5</a:t>
            </a:fld>
            <a:endParaRPr lang="en-US" dirty="0"/>
          </a:p>
        </p:txBody>
      </p:sp>
      <p:pic>
        <p:nvPicPr>
          <p:cNvPr id="5" name="Picture 2" descr="http://www.philadelphiafed.org/bank-resources/publications/src-insights/2005/third-quarter/fraudtraingle.jpg"/>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002109" y="947854"/>
            <a:ext cx="6004467" cy="4683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84536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Facts about </a:t>
            </a:r>
            <a:r>
              <a:rPr lang="en-US" dirty="0" smtClean="0"/>
              <a:t>Fraud</a:t>
            </a:r>
            <a:endParaRPr lang="en-US" dirty="0"/>
          </a:p>
        </p:txBody>
      </p:sp>
      <p:sp>
        <p:nvSpPr>
          <p:cNvPr id="3" name="Content Placeholder 2"/>
          <p:cNvSpPr>
            <a:spLocks noGrp="1"/>
          </p:cNvSpPr>
          <p:nvPr>
            <p:ph idx="1"/>
          </p:nvPr>
        </p:nvSpPr>
        <p:spPr>
          <a:xfrm>
            <a:off x="1143000" y="1600200"/>
            <a:ext cx="7696200" cy="3362093"/>
          </a:xfrm>
        </p:spPr>
        <p:txBody>
          <a:bodyPr>
            <a:normAutofit lnSpcReduction="10000"/>
          </a:bodyPr>
          <a:lstStyle/>
          <a:p>
            <a:r>
              <a:rPr lang="en-US" dirty="0"/>
              <a:t>Anyone with rationalization, opportunity, and pressure can commit fraud.</a:t>
            </a:r>
          </a:p>
          <a:p>
            <a:r>
              <a:rPr lang="en-US" dirty="0"/>
              <a:t>Most frauds are not well concealed, there is usually either a weakness in design or operation of an internal control.</a:t>
            </a:r>
          </a:p>
          <a:p>
            <a:r>
              <a:rPr lang="en-US" dirty="0"/>
              <a:t>“Trusting an employee” is not a substitute of internal controls.</a:t>
            </a:r>
          </a:p>
          <a:p>
            <a:endParaRPr lang="en-US" dirty="0"/>
          </a:p>
        </p:txBody>
      </p:sp>
      <p:sp>
        <p:nvSpPr>
          <p:cNvPr id="4" name="Slide Number Placeholder 3"/>
          <p:cNvSpPr>
            <a:spLocks noGrp="1"/>
          </p:cNvSpPr>
          <p:nvPr>
            <p:ph type="sldNum" sz="quarter" idx="12"/>
          </p:nvPr>
        </p:nvSpPr>
        <p:spPr/>
        <p:txBody>
          <a:bodyPr/>
          <a:lstStyle/>
          <a:p>
            <a:fld id="{A5214BBF-C64F-48B4-BDC3-928C7C5E8A87}" type="slidenum">
              <a:rPr lang="en-US" smtClean="0"/>
              <a:pPr/>
              <a:t>6</a:t>
            </a:fld>
            <a:endParaRPr lang="en-US" dirty="0"/>
          </a:p>
        </p:txBody>
      </p:sp>
      <p:pic>
        <p:nvPicPr>
          <p:cNvPr id="5" name="Picture 2" descr="C:\Users\cmturtell\AppData\Local\Microsoft\Windows\Temporary Internet Files\Content.IE5\J603SGMS\MC900034567[1].wmf"/>
          <p:cNvPicPr>
            <a:picLocks noChangeAspect="1" noChangeArrowheads="1"/>
          </p:cNvPicPr>
          <p:nvPr/>
        </p:nvPicPr>
        <p:blipFill>
          <a:blip r:embed="rId3" cstate="print"/>
          <a:srcRect/>
          <a:stretch>
            <a:fillRect/>
          </a:stretch>
        </p:blipFill>
        <p:spPr bwMode="auto">
          <a:xfrm>
            <a:off x="6475309" y="4315521"/>
            <a:ext cx="2386026" cy="2115493"/>
          </a:xfrm>
          <a:prstGeom prst="rect">
            <a:avLst/>
          </a:prstGeom>
          <a:noFill/>
        </p:spPr>
      </p:pic>
    </p:spTree>
    <p:extLst>
      <p:ext uri="{BB962C8B-B14F-4D97-AF65-F5344CB8AC3E}">
        <p14:creationId xmlns:p14="http://schemas.microsoft.com/office/powerpoint/2010/main" val="23503601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Facts about </a:t>
            </a:r>
            <a:r>
              <a:rPr lang="en-US" dirty="0" smtClean="0"/>
              <a:t>Fraud </a:t>
            </a:r>
            <a:r>
              <a:rPr lang="en-US" dirty="0"/>
              <a:t>cont’d.</a:t>
            </a:r>
          </a:p>
        </p:txBody>
      </p:sp>
      <p:sp>
        <p:nvSpPr>
          <p:cNvPr id="3" name="Content Placeholder 2"/>
          <p:cNvSpPr>
            <a:spLocks noGrp="1"/>
          </p:cNvSpPr>
          <p:nvPr>
            <p:ph idx="1"/>
          </p:nvPr>
        </p:nvSpPr>
        <p:spPr>
          <a:xfrm>
            <a:off x="1143000" y="1600200"/>
            <a:ext cx="7696200" cy="3607420"/>
          </a:xfrm>
        </p:spPr>
        <p:txBody>
          <a:bodyPr>
            <a:normAutofit lnSpcReduction="10000"/>
          </a:bodyPr>
          <a:lstStyle/>
          <a:p>
            <a:r>
              <a:rPr lang="en-US" sz="2800" dirty="0"/>
              <a:t>Newspaper writers will not decipher between small and big dollar amounts nor will they decipher between booster clubs and the district they serve.</a:t>
            </a:r>
          </a:p>
          <a:p>
            <a:r>
              <a:rPr lang="en-US" sz="2800" dirty="0"/>
              <a:t>Recovering from a fraud takes more resources than putting controls in place to help prevent it from occurring.</a:t>
            </a:r>
          </a:p>
          <a:p>
            <a:r>
              <a:rPr lang="en-US" sz="2800" dirty="0"/>
              <a:t>It can happen anywhere.</a:t>
            </a:r>
          </a:p>
          <a:p>
            <a:endParaRPr lang="en-US" dirty="0"/>
          </a:p>
        </p:txBody>
      </p:sp>
      <p:sp>
        <p:nvSpPr>
          <p:cNvPr id="4" name="Slide Number Placeholder 3"/>
          <p:cNvSpPr>
            <a:spLocks noGrp="1"/>
          </p:cNvSpPr>
          <p:nvPr>
            <p:ph type="sldNum" sz="quarter" idx="12"/>
          </p:nvPr>
        </p:nvSpPr>
        <p:spPr/>
        <p:txBody>
          <a:bodyPr/>
          <a:lstStyle/>
          <a:p>
            <a:fld id="{A5214BBF-C64F-48B4-BDC3-928C7C5E8A87}" type="slidenum">
              <a:rPr lang="en-US" smtClean="0"/>
              <a:pPr/>
              <a:t>7</a:t>
            </a:fld>
            <a:endParaRPr lang="en-US" dirty="0"/>
          </a:p>
        </p:txBody>
      </p:sp>
      <p:pic>
        <p:nvPicPr>
          <p:cNvPr id="5" name="Picture 3" descr="C:\Users\cmturtell\AppData\Local\Microsoft\Windows\Temporary Internet Files\Content.IE5\RJ2X7F1H\MC900360512[1].wmf"/>
          <p:cNvPicPr>
            <a:picLocks noChangeAspect="1" noChangeArrowheads="1"/>
          </p:cNvPicPr>
          <p:nvPr/>
        </p:nvPicPr>
        <p:blipFill>
          <a:blip r:embed="rId3" cstate="print"/>
          <a:srcRect/>
          <a:stretch>
            <a:fillRect/>
          </a:stretch>
        </p:blipFill>
        <p:spPr bwMode="auto">
          <a:xfrm>
            <a:off x="5716858" y="4283927"/>
            <a:ext cx="2729313" cy="1677988"/>
          </a:xfrm>
          <a:prstGeom prst="rect">
            <a:avLst/>
          </a:prstGeom>
          <a:noFill/>
        </p:spPr>
      </p:pic>
    </p:spTree>
    <p:extLst>
      <p:ext uri="{BB962C8B-B14F-4D97-AF65-F5344CB8AC3E}">
        <p14:creationId xmlns:p14="http://schemas.microsoft.com/office/powerpoint/2010/main" val="665097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Contributing </a:t>
            </a:r>
            <a:r>
              <a:rPr lang="en-US" dirty="0"/>
              <a:t>to </a:t>
            </a:r>
            <a:r>
              <a:rPr lang="en-US" dirty="0" smtClean="0"/>
              <a:t>Fraud</a:t>
            </a:r>
            <a:endParaRPr lang="en-US" dirty="0"/>
          </a:p>
        </p:txBody>
      </p:sp>
      <p:sp>
        <p:nvSpPr>
          <p:cNvPr id="3" name="Content Placeholder 2"/>
          <p:cNvSpPr>
            <a:spLocks noGrp="1"/>
          </p:cNvSpPr>
          <p:nvPr>
            <p:ph idx="1"/>
          </p:nvPr>
        </p:nvSpPr>
        <p:spPr/>
        <p:txBody>
          <a:bodyPr/>
          <a:lstStyle/>
          <a:p>
            <a:r>
              <a:rPr lang="en-US" dirty="0"/>
              <a:t>Poor internal controls</a:t>
            </a:r>
          </a:p>
          <a:p>
            <a:r>
              <a:rPr lang="en-US" dirty="0"/>
              <a:t>Management override of internal controls</a:t>
            </a:r>
          </a:p>
          <a:p>
            <a:r>
              <a:rPr lang="en-US" dirty="0"/>
              <a:t>Collusion between employees</a:t>
            </a:r>
          </a:p>
          <a:p>
            <a:r>
              <a:rPr lang="en-US" dirty="0"/>
              <a:t>Collusion between employees and third parties</a:t>
            </a:r>
          </a:p>
          <a:p>
            <a:r>
              <a:rPr lang="en-US" dirty="0"/>
              <a:t>Outside pressures such as financial hardships or addictions.</a:t>
            </a:r>
          </a:p>
          <a:p>
            <a:endParaRPr lang="en-US" dirty="0"/>
          </a:p>
        </p:txBody>
      </p:sp>
      <p:sp>
        <p:nvSpPr>
          <p:cNvPr id="4" name="Slide Number Placeholder 3"/>
          <p:cNvSpPr>
            <a:spLocks noGrp="1"/>
          </p:cNvSpPr>
          <p:nvPr>
            <p:ph type="sldNum" sz="quarter" idx="12"/>
          </p:nvPr>
        </p:nvSpPr>
        <p:spPr/>
        <p:txBody>
          <a:bodyPr/>
          <a:lstStyle/>
          <a:p>
            <a:fld id="{A5214BBF-C64F-48B4-BDC3-928C7C5E8A87}" type="slidenum">
              <a:rPr lang="en-US" smtClean="0"/>
              <a:pPr/>
              <a:t>8</a:t>
            </a:fld>
            <a:endParaRPr lang="en-US" dirty="0"/>
          </a:p>
        </p:txBody>
      </p:sp>
    </p:spTree>
    <p:extLst>
      <p:ext uri="{BB962C8B-B14F-4D97-AF65-F5344CB8AC3E}">
        <p14:creationId xmlns:p14="http://schemas.microsoft.com/office/powerpoint/2010/main" val="1862376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Increased Risk Factors in PA Schools</a:t>
            </a:r>
            <a:endParaRPr lang="en-US" dirty="0"/>
          </a:p>
        </p:txBody>
      </p:sp>
      <p:sp>
        <p:nvSpPr>
          <p:cNvPr id="3" name="Content Placeholder 2"/>
          <p:cNvSpPr>
            <a:spLocks noGrp="1"/>
          </p:cNvSpPr>
          <p:nvPr>
            <p:ph idx="1"/>
          </p:nvPr>
        </p:nvSpPr>
        <p:spPr/>
        <p:txBody>
          <a:bodyPr/>
          <a:lstStyle/>
          <a:p>
            <a:r>
              <a:rPr lang="en-US" dirty="0" smtClean="0"/>
              <a:t>High Unemployment</a:t>
            </a:r>
          </a:p>
          <a:p>
            <a:r>
              <a:rPr lang="en-US" dirty="0" smtClean="0"/>
              <a:t>Declining Property Values</a:t>
            </a:r>
          </a:p>
          <a:p>
            <a:r>
              <a:rPr lang="en-US" dirty="0" smtClean="0"/>
              <a:t>Struggling Real Estate Market</a:t>
            </a:r>
          </a:p>
          <a:p>
            <a:r>
              <a:rPr lang="en-US" dirty="0" smtClean="0"/>
              <a:t>Non-existent Interest Earnings</a:t>
            </a:r>
          </a:p>
          <a:p>
            <a:r>
              <a:rPr lang="en-US" dirty="0" smtClean="0"/>
              <a:t>Low Act 1 Index</a:t>
            </a:r>
          </a:p>
          <a:p>
            <a:r>
              <a:rPr lang="en-US" dirty="0" smtClean="0"/>
              <a:t>Relatively Flat State Support</a:t>
            </a:r>
          </a:p>
          <a:p>
            <a:r>
              <a:rPr lang="en-US" dirty="0" smtClean="0"/>
              <a:t>Rising Healthcare and Retirement Costs</a:t>
            </a:r>
          </a:p>
          <a:p>
            <a:endParaRPr lang="en-US" dirty="0"/>
          </a:p>
        </p:txBody>
      </p:sp>
      <p:sp>
        <p:nvSpPr>
          <p:cNvPr id="4" name="Slide Number Placeholder 3"/>
          <p:cNvSpPr>
            <a:spLocks noGrp="1"/>
          </p:cNvSpPr>
          <p:nvPr>
            <p:ph type="sldNum" sz="quarter" idx="12"/>
          </p:nvPr>
        </p:nvSpPr>
        <p:spPr/>
        <p:txBody>
          <a:bodyPr/>
          <a:lstStyle/>
          <a:p>
            <a:fld id="{A5214BBF-C64F-48B4-BDC3-928C7C5E8A87}" type="slidenum">
              <a:rPr lang="en-US" smtClean="0"/>
              <a:pPr/>
              <a:t>9</a:t>
            </a:fld>
            <a:endParaRPr lang="en-US" dirty="0"/>
          </a:p>
        </p:txBody>
      </p:sp>
    </p:spTree>
    <p:extLst>
      <p:ext uri="{BB962C8B-B14F-4D97-AF65-F5344CB8AC3E}">
        <p14:creationId xmlns:p14="http://schemas.microsoft.com/office/powerpoint/2010/main" val="339405794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31706</TotalTime>
  <Words>1757</Words>
  <Application>Microsoft Office PowerPoint</Application>
  <PresentationFormat>On-screen Show (4:3)</PresentationFormat>
  <Paragraphs>309</Paragraphs>
  <Slides>39</Slides>
  <Notes>39</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1_Office Theme</vt:lpstr>
      <vt:lpstr>PowerPoint Presentation</vt:lpstr>
      <vt:lpstr>What is Fraud</vt:lpstr>
      <vt:lpstr>Types of Fraud</vt:lpstr>
      <vt:lpstr>Quote</vt:lpstr>
      <vt:lpstr>Fraud Triangle </vt:lpstr>
      <vt:lpstr>Facts about Fraud</vt:lpstr>
      <vt:lpstr>Facts about Fraud cont’d.</vt:lpstr>
      <vt:lpstr>Factors Contributing to Fraud</vt:lpstr>
      <vt:lpstr>Increased Risk Factors in PA Schools</vt:lpstr>
      <vt:lpstr>The Result</vt:lpstr>
      <vt:lpstr>What to Expect when Fraud is Identified</vt:lpstr>
      <vt:lpstr>Examples of Fraud in PA  School Districts</vt:lpstr>
      <vt:lpstr>Support Organizations</vt:lpstr>
      <vt:lpstr>District Credit Cards</vt:lpstr>
      <vt:lpstr>Athletics and Student Activities</vt:lpstr>
      <vt:lpstr>Food Service Program</vt:lpstr>
      <vt:lpstr>Retiree Benefits</vt:lpstr>
      <vt:lpstr>Unauthorized Accounts Payable Checks</vt:lpstr>
      <vt:lpstr>Payroll and Construction Funds</vt:lpstr>
      <vt:lpstr>Transportation Contracts</vt:lpstr>
      <vt:lpstr>Intermediate Unit</vt:lpstr>
      <vt:lpstr>Federal Programs</vt:lpstr>
      <vt:lpstr>Charter School</vt:lpstr>
      <vt:lpstr>Bensalem School District</vt:lpstr>
      <vt:lpstr>External Fraud</vt:lpstr>
      <vt:lpstr>Outside Impact</vt:lpstr>
      <vt:lpstr>Internal Controls</vt:lpstr>
      <vt:lpstr>Internal Controls cont’d.</vt:lpstr>
      <vt:lpstr>Components on Internal Control</vt:lpstr>
      <vt:lpstr>Components of Internal Control cont’d</vt:lpstr>
      <vt:lpstr>It’s all about control…</vt:lpstr>
      <vt:lpstr>And Perception</vt:lpstr>
      <vt:lpstr>Detection of fraud schemes</vt:lpstr>
      <vt:lpstr>Auditors Responsibilities</vt:lpstr>
      <vt:lpstr>Auditors Responsibilities cont’d</vt:lpstr>
      <vt:lpstr>Common Red Flags</vt:lpstr>
      <vt:lpstr>Ending Thoughts</vt:lpstr>
      <vt:lpstr>Questions?</vt:lpstr>
      <vt:lpstr>Contact Information</vt:lpstr>
    </vt:vector>
  </TitlesOfParts>
  <Company>Commonwealth of Pa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jchichi</dc:creator>
  <cp:lastModifiedBy>Corrine Shearer</cp:lastModifiedBy>
  <cp:revision>4281</cp:revision>
  <cp:lastPrinted>2012-11-06T20:42:09Z</cp:lastPrinted>
  <dcterms:created xsi:type="dcterms:W3CDTF">2005-11-10T12:55:35Z</dcterms:created>
  <dcterms:modified xsi:type="dcterms:W3CDTF">2013-03-04T21:21:26Z</dcterms:modified>
</cp:coreProperties>
</file>