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307" r:id="rId3"/>
    <p:sldId id="258" r:id="rId4"/>
    <p:sldId id="313" r:id="rId5"/>
    <p:sldId id="314" r:id="rId6"/>
    <p:sldId id="259" r:id="rId7"/>
    <p:sldId id="319" r:id="rId8"/>
    <p:sldId id="308" r:id="rId9"/>
    <p:sldId id="315" r:id="rId10"/>
    <p:sldId id="262" r:id="rId11"/>
    <p:sldId id="263" r:id="rId12"/>
    <p:sldId id="309" r:id="rId13"/>
    <p:sldId id="310" r:id="rId14"/>
    <p:sldId id="311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68" r:id="rId31"/>
    <p:sldId id="267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300" r:id="rId44"/>
    <p:sldId id="320" r:id="rId45"/>
    <p:sldId id="321" r:id="rId46"/>
    <p:sldId id="304" r:id="rId47"/>
    <p:sldId id="305" r:id="rId4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14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72E94-B64C-4155-9FDD-6C63A82792E8}" type="datetimeFigureOut">
              <a:rPr lang="en-US" smtClean="0"/>
              <a:pPr/>
              <a:t>8/23/2012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23DC7-CC47-4B6B-BF2E-848FC43735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34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111CEA-8396-4B78-8B94-E7F42CF1320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FE9920-943C-49F8-9085-7593A9B0F9C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Convert all white flour products to whole grain by 2014</a:t>
            </a:r>
          </a:p>
          <a:p>
            <a:r>
              <a:rPr lang="en-US" dirty="0" smtClean="0"/>
              <a:t>Reduce sodium</a:t>
            </a:r>
            <a:r>
              <a:rPr lang="en-US" baseline="0" dirty="0" smtClean="0"/>
              <a:t> in products by 25-50%</a:t>
            </a:r>
          </a:p>
          <a:p>
            <a:r>
              <a:rPr lang="en-US" baseline="0" dirty="0" smtClean="0"/>
              <a:t>Eliminate Trans Fat</a:t>
            </a:r>
          </a:p>
          <a:p>
            <a:r>
              <a:rPr lang="en-US" baseline="0" dirty="0" smtClean="0"/>
              <a:t>Concentrate on Low Fat, Low Sugar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CA34A-ABF2-4070-AE5C-21EEE6B793D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Affects PMSI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B5CF8B-624E-4854-88A2-58CA5D450889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Affects Customers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44F8C-4F58-491D-99BD-66DD367F3171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8DB1BE-FF76-44F9-87D6-DE9F38839633}" type="datetimeFigureOut">
              <a:rPr lang="en-US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8F2FC-D245-4F73-805A-8D45AEA0BE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B5E069-B86B-4A57-9216-461C2095C875}" type="datetimeFigureOut">
              <a:rPr lang="en-US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68D48-02EF-450D-96BE-F1E0B5903A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B624A8-2A65-4A94-AFED-0F841FCD7B76}" type="datetimeFigureOut">
              <a:rPr lang="en-US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EBCBA-9144-4194-A888-30C30FA03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9DE9E9-3022-4651-B883-0884B06B364E}" type="datetimeFigureOut">
              <a:rPr lang="en-US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1084B-870C-494D-8E3E-6D77D7C2F8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1C645B-2A23-44C8-B029-665566F42FCE}" type="datetimeFigureOut">
              <a:rPr lang="en-US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A37DD-EBF7-4939-B1CF-6A52224BCB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6B6A8-084D-4E1E-9F2F-8CEFB145C12E}" type="datetimeFigureOut">
              <a:rPr lang="en-US"/>
              <a:pPr/>
              <a:t>8/23/2012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7E47B-CE1F-4AB2-A7D7-0221BBB948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9E7A9E-BC63-443D-9725-62F3BC99EC6C}" type="datetimeFigureOut">
              <a:rPr lang="en-US"/>
              <a:pPr/>
              <a:t>8/23/2012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350FC-7807-4CDB-B3FA-220C318CF0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80807D-10B2-4D67-AFDC-042BED021185}" type="datetimeFigureOut">
              <a:rPr lang="en-US"/>
              <a:pPr/>
              <a:t>8/23/2012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B8364-1D65-4C96-90D6-C0AA867861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01CD54-4F82-452C-A8E7-AB053A419136}" type="datetimeFigureOut">
              <a:rPr lang="en-US"/>
              <a:pPr/>
              <a:t>8/23/2012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96327-D416-4E08-A28A-2EFE096B88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45B72D-57AC-47FC-BDD7-5F39D60FFCDD}" type="datetimeFigureOut">
              <a:rPr lang="en-US"/>
              <a:pPr/>
              <a:t>8/23/2012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72187-30B3-471D-9A37-54E1416921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51EDC1-96CC-41BB-BB92-2A5A3D6C991D}" type="datetimeFigureOut">
              <a:rPr lang="en-US"/>
              <a:pPr/>
              <a:t>8/23/2012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D1928-08FD-4651-95A8-9658E75A8D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6BDA0AC-1218-4193-80BE-0BB8B152F215}" type="datetimeFigureOut">
              <a:rPr lang="en-US"/>
              <a:pPr/>
              <a:t>8/23/2012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3BA0108-0B33-4502-BEF4-DFCB52EE7BA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6" descr="pp_slide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-66675"/>
            <a:ext cx="9156700" cy="694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harepoint/marketing/pictures/images/fruit-cup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dallasnews.com/sharedcontent/dws/img/v3/05-15-2007.nh_15wheat.GLN254V1E.1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>
          <a:xfrm>
            <a:off x="251791" y="1033670"/>
            <a:ext cx="8574157" cy="2566781"/>
          </a:xfrm>
        </p:spPr>
        <p:txBody>
          <a:bodyPr/>
          <a:lstStyle/>
          <a:p>
            <a:r>
              <a:rPr lang="en-US" sz="6000" b="1" dirty="0" smtClean="0"/>
              <a:t>Final Rule</a:t>
            </a:r>
            <a:br>
              <a:rPr lang="en-US" sz="6000" b="1" dirty="0" smtClean="0"/>
            </a:br>
            <a:r>
              <a:rPr lang="en-US" sz="4900" b="1" dirty="0" smtClean="0"/>
              <a:t>National School Lunch Program</a:t>
            </a:r>
            <a:br>
              <a:rPr lang="en-US" sz="4900" b="1" dirty="0" smtClean="0"/>
            </a:br>
            <a:r>
              <a:rPr lang="en-US" b="1" dirty="0" smtClean="0"/>
              <a:t>Healthy Hunger Free Kids Act 2010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6767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New Regulations for School </a:t>
            </a:r>
            <a:br>
              <a:rPr lang="en-US" dirty="0" smtClean="0"/>
            </a:br>
            <a:r>
              <a:rPr lang="en-US" dirty="0" smtClean="0"/>
              <a:t>Lunch and Breakfast Programs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Final Rule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0" y="1371601"/>
            <a:ext cx="9144000" cy="4267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Meal Pattern, 3 Age Groups </a:t>
            </a:r>
          </a:p>
          <a:p>
            <a:r>
              <a:rPr lang="en-US" dirty="0" smtClean="0"/>
              <a:t>Separation of the Fruit/Juice/</a:t>
            </a:r>
            <a:r>
              <a:rPr lang="en-US" dirty="0" err="1" smtClean="0"/>
              <a:t>Veg</a:t>
            </a:r>
            <a:r>
              <a:rPr lang="en-US" dirty="0" smtClean="0"/>
              <a:t> Category</a:t>
            </a:r>
          </a:p>
          <a:p>
            <a:pPr lvl="1"/>
            <a:r>
              <a:rPr lang="en-US" dirty="0" smtClean="0"/>
              <a:t>Increases in Fruit and Vegetables, each offered Daily</a:t>
            </a:r>
          </a:p>
          <a:p>
            <a:pPr lvl="1"/>
            <a:r>
              <a:rPr lang="en-US" dirty="0" smtClean="0"/>
              <a:t>Vegetable subcategories offered weekly at Lunch</a:t>
            </a:r>
          </a:p>
          <a:p>
            <a:r>
              <a:rPr lang="en-US" dirty="0" smtClean="0"/>
              <a:t>Increase whole grains, fiber </a:t>
            </a:r>
          </a:p>
          <a:p>
            <a:r>
              <a:rPr lang="en-US" dirty="0" smtClean="0"/>
              <a:t>Limit Protein and Grains with ranges, min and max</a:t>
            </a:r>
          </a:p>
          <a:p>
            <a:r>
              <a:rPr lang="en-US" dirty="0" smtClean="0"/>
              <a:t> Milk- two varieties, Fat free or 1%</a:t>
            </a:r>
          </a:p>
          <a:p>
            <a:r>
              <a:rPr lang="en-US" dirty="0" smtClean="0"/>
              <a:t> Limit Calories with ranges, minimum and maximum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Meal Pattern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Food Based Menu Planning Approach</a:t>
            </a:r>
          </a:p>
          <a:p>
            <a:pPr lvl="1"/>
            <a:r>
              <a:rPr lang="en-US" dirty="0" smtClean="0"/>
              <a:t>Eliminates Nutrient-Based and Enhanced</a:t>
            </a:r>
          </a:p>
          <a:p>
            <a:r>
              <a:rPr lang="en-US" dirty="0" smtClean="0"/>
              <a:t>3 Age/Grade Groups</a:t>
            </a:r>
          </a:p>
          <a:p>
            <a:pPr lvl="1"/>
            <a:r>
              <a:rPr lang="en-US" dirty="0" smtClean="0"/>
              <a:t>Grades K-5 (age 5-10)</a:t>
            </a:r>
          </a:p>
          <a:p>
            <a:pPr lvl="1"/>
            <a:r>
              <a:rPr lang="en-US" dirty="0" smtClean="0"/>
              <a:t>Grades 6-8 (age 11-13)</a:t>
            </a:r>
          </a:p>
          <a:p>
            <a:pPr lvl="1"/>
            <a:r>
              <a:rPr lang="en-US" dirty="0" smtClean="0"/>
              <a:t>Grades 9-12 (age 14-18)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Deta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4175" y="1861930"/>
            <a:ext cx="2749825" cy="164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79296" cy="5029200"/>
          </a:xfrm>
        </p:spPr>
        <p:txBody>
          <a:bodyPr/>
          <a:lstStyle/>
          <a:p>
            <a:r>
              <a:rPr lang="en-US" dirty="0" smtClean="0">
                <a:solidFill>
                  <a:srgbClr val="1C1C1C"/>
                </a:solidFill>
              </a:rPr>
              <a:t>Increase portions of Fruits and Vegetables</a:t>
            </a:r>
          </a:p>
          <a:p>
            <a:r>
              <a:rPr lang="en-US" dirty="0" smtClean="0">
                <a:solidFill>
                  <a:srgbClr val="1C1C1C"/>
                </a:solidFill>
              </a:rPr>
              <a:t>Increased cost </a:t>
            </a:r>
            <a:r>
              <a:rPr lang="en-US" sz="4000" b="1" dirty="0" smtClean="0">
                <a:solidFill>
                  <a:srgbClr val="00B050"/>
                </a:solidFill>
              </a:rPr>
              <a:t>$</a:t>
            </a:r>
            <a:r>
              <a:rPr lang="en-US" dirty="0" smtClean="0">
                <a:solidFill>
                  <a:srgbClr val="1C1C1C"/>
                </a:solidFill>
              </a:rPr>
              <a:t> </a:t>
            </a:r>
          </a:p>
          <a:p>
            <a:pPr lvl="1">
              <a:spcBef>
                <a:spcPts val="0"/>
              </a:spcBef>
            </a:pPr>
            <a:r>
              <a:rPr lang="en-US" dirty="0" smtClean="0">
                <a:solidFill>
                  <a:srgbClr val="1C1C1C"/>
                </a:solidFill>
              </a:rPr>
              <a:t>Additional ½-1¼  cup</a:t>
            </a:r>
            <a:endParaRPr lang="en-US" dirty="0">
              <a:solidFill>
                <a:srgbClr val="1C1C1C"/>
              </a:solidFill>
            </a:endParaRPr>
          </a:p>
        </p:txBody>
      </p:sp>
      <p:pic>
        <p:nvPicPr>
          <p:cNvPr id="4" name="Picture 14" descr="Fruit Cup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5999" y="3872952"/>
            <a:ext cx="2415598" cy="175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029200"/>
          </a:xfrm>
        </p:spPr>
        <p:txBody>
          <a:bodyPr/>
          <a:lstStyle/>
          <a:p>
            <a:r>
              <a:rPr lang="en-US" dirty="0" smtClean="0">
                <a:solidFill>
                  <a:srgbClr val="1C1C1C"/>
                </a:solidFill>
              </a:rPr>
              <a:t> Vegetable Subgroups required weekly:</a:t>
            </a:r>
          </a:p>
          <a:p>
            <a:pPr lvl="1"/>
            <a:r>
              <a:rPr lang="en-US" sz="2400" dirty="0" smtClean="0">
                <a:solidFill>
                  <a:srgbClr val="1C1C1C"/>
                </a:solidFill>
              </a:rPr>
              <a:t> Dark Green Leafy		- Starchy</a:t>
            </a:r>
          </a:p>
          <a:p>
            <a:pPr lvl="1"/>
            <a:r>
              <a:rPr lang="en-US" sz="2400" dirty="0" smtClean="0">
                <a:solidFill>
                  <a:srgbClr val="1C1C1C"/>
                </a:solidFill>
              </a:rPr>
              <a:t> Red / Orange			- Other</a:t>
            </a:r>
          </a:p>
          <a:p>
            <a:pPr lvl="1"/>
            <a:r>
              <a:rPr lang="en-US" sz="2400" dirty="0" smtClean="0">
                <a:solidFill>
                  <a:srgbClr val="1C1C1C"/>
                </a:solidFill>
              </a:rPr>
              <a:t> Legumes</a:t>
            </a:r>
          </a:p>
        </p:txBody>
      </p:sp>
      <p:pic>
        <p:nvPicPr>
          <p:cNvPr id="19458" name="Picture 2" descr="http://livelighter.org/wp-content/uploads/2008/01/be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044" y="3738102"/>
            <a:ext cx="2743200" cy="1820195"/>
          </a:xfrm>
          <a:prstGeom prst="rect">
            <a:avLst/>
          </a:prstGeom>
          <a:noFill/>
        </p:spPr>
      </p:pic>
      <p:pic>
        <p:nvPicPr>
          <p:cNvPr id="19460" name="Picture 4" descr="http://sneh.info/wp-content/uploads/2011/03/sayur-may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7426" y="2778786"/>
            <a:ext cx="3807548" cy="2779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trans fat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57663"/>
            <a:ext cx="1793166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2272">
            <a:off x="390103" y="1518867"/>
            <a:ext cx="95916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nutritioneer.net/wp-content/uploads/2011/02/salt_shak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5373" y="2852737"/>
            <a:ext cx="1304925" cy="13049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828800"/>
            <a:ext cx="7391400" cy="5029200"/>
          </a:xfrm>
        </p:spPr>
        <p:txBody>
          <a:bodyPr/>
          <a:lstStyle/>
          <a:p>
            <a:r>
              <a:rPr lang="en-US" dirty="0" smtClean="0">
                <a:solidFill>
                  <a:srgbClr val="1C1C1C"/>
                </a:solidFill>
              </a:rPr>
              <a:t>Whole Grains</a:t>
            </a:r>
          </a:p>
          <a:p>
            <a:endParaRPr lang="en-US" dirty="0" smtClean="0">
              <a:solidFill>
                <a:srgbClr val="1C1C1C"/>
              </a:solidFill>
            </a:endParaRPr>
          </a:p>
          <a:p>
            <a:r>
              <a:rPr lang="en-US" dirty="0" smtClean="0">
                <a:solidFill>
                  <a:srgbClr val="1C1C1C"/>
                </a:solidFill>
              </a:rPr>
              <a:t>Low Sodium</a:t>
            </a:r>
          </a:p>
          <a:p>
            <a:endParaRPr lang="en-US" dirty="0" smtClean="0">
              <a:solidFill>
                <a:srgbClr val="1C1C1C"/>
              </a:solidFill>
            </a:endParaRPr>
          </a:p>
          <a:p>
            <a:r>
              <a:rPr lang="en-US" dirty="0" smtClean="0">
                <a:solidFill>
                  <a:srgbClr val="1C1C1C"/>
                </a:solidFill>
              </a:rPr>
              <a:t>Limits on Calories,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1C1C1C"/>
                </a:solidFill>
              </a:rPr>
              <a:t>	Saturated Fat, Trans Fat</a:t>
            </a:r>
          </a:p>
          <a:p>
            <a:pPr>
              <a:spcBef>
                <a:spcPts val="0"/>
              </a:spcBef>
              <a:buNone/>
            </a:pPr>
            <a:endParaRPr lang="en-US" dirty="0">
              <a:solidFill>
                <a:srgbClr val="1C1C1C"/>
              </a:solidFill>
            </a:endParaRPr>
          </a:p>
        </p:txBody>
      </p:sp>
      <p:pic>
        <p:nvPicPr>
          <p:cNvPr id="7" name="Picture 2" descr="http://blog.mlive.com/food_impact/2009/05/large_grains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75007" y="2226365"/>
            <a:ext cx="3440393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Changes- Lunch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447801"/>
          <a:ext cx="9144000" cy="52951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5263"/>
                <a:gridCol w="3529263"/>
                <a:gridCol w="3609474"/>
              </a:tblGrid>
              <a:tr h="38786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Current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Requirement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New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Requirement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76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Fruit and Vegetables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3/4-1 Cup of Fruit and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Veg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combined per 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¾-1 Cup of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Veg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per day </a:t>
                      </a: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plus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½-1 cup fruit per day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252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Vegetables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 specifications as to type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Subcategories with weekly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requirements for dark green, red/orange, legumes, other and starchy. 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176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Meat / Meat Alternate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1.5- 3 oz. 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daily average over 5 day week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oz. Minimum per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day (2 oz 9-12), weekly minimum and maximum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67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Grains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1.8-3 oz equiv daily average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Min 1 oz per day (2 oz 9-12), weekly min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imum and maximum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43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Whole Grains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Encouraged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least half of grains to be whole grain rich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*All whole grain rich SY 2014-15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97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Milk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cup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cup, 2 Varieties offered-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-free and/or 1%.  Flavored Milk must be fat-free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5400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New Regulations- Lunch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Fruits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1683026"/>
            <a:ext cx="9144000" cy="4489174"/>
          </a:xfrm>
        </p:spPr>
        <p:txBody>
          <a:bodyPr/>
          <a:lstStyle/>
          <a:p>
            <a:r>
              <a:rPr lang="en-US" dirty="0" smtClean="0"/>
              <a:t>Fruits and Vegetables now offered as separate components</a:t>
            </a:r>
          </a:p>
          <a:p>
            <a:pPr>
              <a:spcBef>
                <a:spcPts val="768"/>
              </a:spcBef>
            </a:pPr>
            <a:r>
              <a:rPr lang="en-US" dirty="0" smtClean="0"/>
              <a:t>K-8-½ cup per day, HS- 1 cup</a:t>
            </a:r>
          </a:p>
          <a:p>
            <a:pPr>
              <a:spcBef>
                <a:spcPts val="768"/>
              </a:spcBef>
            </a:pPr>
            <a:r>
              <a:rPr lang="en-US" dirty="0" smtClean="0"/>
              <a:t>No more than half weekly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requirement can be met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with juice</a:t>
            </a:r>
          </a:p>
        </p:txBody>
      </p:sp>
      <p:pic>
        <p:nvPicPr>
          <p:cNvPr id="40967" name="Picture 7" descr="http://askgeorgie.com/wp-content/uploads/2011/01/fr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1529" y="3243468"/>
            <a:ext cx="3374054" cy="24019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737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New Regulations- Lunch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Vegetables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1616764"/>
            <a:ext cx="9144000" cy="4555435"/>
          </a:xfrm>
        </p:spPr>
        <p:txBody>
          <a:bodyPr/>
          <a:lstStyle/>
          <a:p>
            <a:r>
              <a:rPr lang="en-US" dirty="0" smtClean="0"/>
              <a:t>K-8- 3/4 cup Daily, 9-12- 1 cup</a:t>
            </a:r>
          </a:p>
          <a:p>
            <a:r>
              <a:rPr lang="en-US" dirty="0" smtClean="0"/>
              <a:t>Vegetable Subgroups</a:t>
            </a:r>
          </a:p>
          <a:p>
            <a:pPr lvl="1"/>
            <a:r>
              <a:rPr lang="en-US" dirty="0" smtClean="0"/>
              <a:t>Dark Green- ½ c. per week</a:t>
            </a:r>
          </a:p>
          <a:p>
            <a:pPr lvl="1"/>
            <a:r>
              <a:rPr lang="en-US" dirty="0" smtClean="0"/>
              <a:t>Red/Orange- ¾ c. per week (HS 1¼ c.)</a:t>
            </a:r>
          </a:p>
          <a:p>
            <a:pPr lvl="1"/>
            <a:r>
              <a:rPr lang="en-US" dirty="0" smtClean="0"/>
              <a:t>Legumes- ½ c. per week</a:t>
            </a:r>
          </a:p>
          <a:p>
            <a:pPr lvl="1"/>
            <a:r>
              <a:rPr lang="en-US" dirty="0" smtClean="0"/>
              <a:t>Starchy- ½ c. per week</a:t>
            </a:r>
          </a:p>
          <a:p>
            <a:pPr lvl="1"/>
            <a:r>
              <a:rPr lang="en-US" dirty="0" smtClean="0"/>
              <a:t> Other- ½ c. per week </a:t>
            </a:r>
          </a:p>
          <a:p>
            <a:pPr lvl="2">
              <a:buNone/>
            </a:pPr>
            <a:r>
              <a:rPr lang="en-US" dirty="0" smtClean="0"/>
              <a:t>		 (HS ¾ c.)</a:t>
            </a:r>
          </a:p>
        </p:txBody>
      </p:sp>
      <p:pic>
        <p:nvPicPr>
          <p:cNvPr id="5" name="Picture 2" descr="C:\Users\rckeating\AppData\Local\Microsoft\Windows\Temporary Internet Files\Content.IE5\PJUUOKD3\MC9002153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06972">
            <a:off x="8114889" y="3540290"/>
            <a:ext cx="1048869" cy="740673"/>
          </a:xfrm>
          <a:prstGeom prst="rect">
            <a:avLst/>
          </a:prstGeom>
          <a:noFill/>
        </p:spPr>
      </p:pic>
      <p:pic>
        <p:nvPicPr>
          <p:cNvPr id="4099" name="Picture 3" descr="C:\Users\rckeating\AppData\Local\Microsoft\Windows\Temporary Internet Files\Content.IE5\PJUUOKD3\MC9003313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46171">
            <a:off x="4840082" y="4464633"/>
            <a:ext cx="1611984" cy="1574371"/>
          </a:xfrm>
          <a:prstGeom prst="rect">
            <a:avLst/>
          </a:prstGeom>
          <a:noFill/>
        </p:spPr>
      </p:pic>
      <p:pic>
        <p:nvPicPr>
          <p:cNvPr id="4101" name="Picture 5" descr="C:\Users\rckeating\AppData\Local\Microsoft\Windows\Temporary Internet Files\Content.IE5\0ER2Z5BP\MC90044187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8493" y="3169616"/>
            <a:ext cx="2838307" cy="2499966"/>
          </a:xfrm>
          <a:prstGeom prst="rect">
            <a:avLst/>
          </a:prstGeom>
          <a:noFill/>
        </p:spPr>
      </p:pic>
      <p:pic>
        <p:nvPicPr>
          <p:cNvPr id="6" name="Picture 2" descr="C:\Users\rckeating\AppData\Local\Microsoft\Windows\Temporary Internet Files\Content.IE5\PJUUOKD3\MC9002153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025400" y="4114800"/>
            <a:ext cx="1118600" cy="789915"/>
          </a:xfrm>
          <a:prstGeom prst="rect">
            <a:avLst/>
          </a:prstGeom>
          <a:noFill/>
        </p:spPr>
      </p:pic>
      <p:pic>
        <p:nvPicPr>
          <p:cNvPr id="4098" name="Picture 2" descr="C:\Users\rckeating\AppData\Local\Microsoft\Windows\Temporary Internet Files\Content.IE5\PJUUOKD3\MC90021537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7389" y="4904715"/>
            <a:ext cx="1118600" cy="789915"/>
          </a:xfrm>
          <a:prstGeom prst="rect">
            <a:avLst/>
          </a:prstGeom>
          <a:noFill/>
        </p:spPr>
      </p:pic>
    </p:spTree>
  </p:cSld>
  <p:clrMapOvr>
    <a:masterClrMapping/>
  </p:clrMapOvr>
  <p:transition advTm="16814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6062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New Regulations- Lunch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Fruits and Vegetables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1749286"/>
            <a:ext cx="9144000" cy="4270513"/>
          </a:xfrm>
        </p:spPr>
        <p:txBody>
          <a:bodyPr/>
          <a:lstStyle/>
          <a:p>
            <a:r>
              <a:rPr lang="en-US" dirty="0" smtClean="0"/>
              <a:t>Credited by Volume as Served Except:</a:t>
            </a:r>
          </a:p>
          <a:p>
            <a:pPr lvl="1"/>
            <a:r>
              <a:rPr lang="en-US" dirty="0" smtClean="0"/>
              <a:t>Dried Whole Fruit = twice volume served</a:t>
            </a:r>
          </a:p>
          <a:p>
            <a:pPr lvl="1"/>
            <a:r>
              <a:rPr lang="en-US" dirty="0" smtClean="0"/>
              <a:t>Leafy Salad Greens= Half volume served (double portion)</a:t>
            </a:r>
          </a:p>
          <a:p>
            <a:pPr lvl="1"/>
            <a:r>
              <a:rPr lang="en-US" dirty="0" smtClean="0"/>
              <a:t> Pastes and Concentrates can be counted as whole equivalent.  E.g.- tomato paste=tomato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3078" name="Picture 6" descr="C:\Users\rckeating\AppData\Local\Microsoft\Windows\Temporary Internet Files\Content.IE5\AUPCHW8X\MP90044850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29738" y="4324854"/>
            <a:ext cx="2885661" cy="1552877"/>
          </a:xfrm>
          <a:prstGeom prst="rect">
            <a:avLst/>
          </a:prstGeom>
          <a:noFill/>
        </p:spPr>
      </p:pic>
      <p:pic>
        <p:nvPicPr>
          <p:cNvPr id="3082" name="Picture 10" descr="http://mygloss.com/fit/files/2010/06/diced-dried-fruit-medl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 flipH="1">
            <a:off x="133756" y="4257269"/>
            <a:ext cx="1857375" cy="1667686"/>
          </a:xfrm>
          <a:prstGeom prst="rect">
            <a:avLst/>
          </a:prstGeom>
          <a:noFill/>
        </p:spPr>
      </p:pic>
    </p:spTree>
  </p:cSld>
  <p:clrMapOvr>
    <a:masterClrMapping/>
  </p:clrMapOvr>
  <p:transition advTm="8566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5532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New Regulations- Lunch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Grains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696278"/>
            <a:ext cx="9144000" cy="4323522"/>
          </a:xfrm>
        </p:spPr>
        <p:txBody>
          <a:bodyPr/>
          <a:lstStyle/>
          <a:p>
            <a:r>
              <a:rPr lang="en-US" dirty="0" smtClean="0"/>
              <a:t>Minimum and </a:t>
            </a:r>
            <a:r>
              <a:rPr lang="en-US" u="sng" dirty="0" smtClean="0"/>
              <a:t>Maximums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/>
              <a:t>K-5= 8-9 </a:t>
            </a:r>
            <a:r>
              <a:rPr lang="en-US" dirty="0" err="1" smtClean="0"/>
              <a:t>sv</a:t>
            </a:r>
            <a:r>
              <a:rPr lang="en-US" dirty="0" smtClean="0"/>
              <a:t>,	   6-8= 8-10 </a:t>
            </a:r>
            <a:r>
              <a:rPr lang="en-US" dirty="0" err="1" smtClean="0"/>
              <a:t>sv</a:t>
            </a:r>
            <a:r>
              <a:rPr lang="en-US" dirty="0" smtClean="0"/>
              <a:t>, 	 9-12= 10-12 </a:t>
            </a:r>
            <a:r>
              <a:rPr lang="en-US" dirty="0" err="1" smtClean="0"/>
              <a:t>sv</a:t>
            </a:r>
            <a:endParaRPr lang="en-US" dirty="0" smtClean="0"/>
          </a:p>
          <a:p>
            <a:r>
              <a:rPr lang="en-US" dirty="0" smtClean="0"/>
              <a:t>Half whole grains 2012-13 </a:t>
            </a:r>
          </a:p>
          <a:p>
            <a:r>
              <a:rPr lang="en-US" dirty="0" smtClean="0"/>
              <a:t>All whole grains 2014-15</a:t>
            </a:r>
          </a:p>
          <a:p>
            <a:r>
              <a:rPr lang="en-US" dirty="0" smtClean="0"/>
              <a:t>Grain / Fruit combinations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are not allowed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 oz. = 1 serving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6386" name="Picture 2" descr="http://blog.mlive.com/food_impact/2009/05/large_grains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1599" y="3124200"/>
            <a:ext cx="3741426" cy="2486025"/>
          </a:xfrm>
          <a:prstGeom prst="rect">
            <a:avLst/>
          </a:prstGeom>
          <a:noFill/>
        </p:spPr>
      </p:pic>
    </p:spTree>
  </p:cSld>
  <p:clrMapOvr>
    <a:masterClrMapping/>
  </p:clrMapOvr>
  <p:transition advTm="99312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90" y="1470991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Clare Keating, SNS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53734"/>
            <a:ext cx="8229600" cy="231913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Vice President of Marketing</a:t>
            </a:r>
          </a:p>
          <a:p>
            <a:pPr>
              <a:buNone/>
            </a:pPr>
            <a:r>
              <a:rPr lang="en-US" dirty="0" smtClean="0"/>
              <a:t>Preferred Meal Systems, Inc.</a:t>
            </a:r>
          </a:p>
          <a:p>
            <a:pPr>
              <a:buNone/>
            </a:pPr>
            <a:r>
              <a:rPr lang="en-US" dirty="0" smtClean="0"/>
              <a:t>Berkeley, IL</a:t>
            </a:r>
            <a:endParaRPr lang="en-US" dirty="0"/>
          </a:p>
        </p:txBody>
      </p:sp>
      <p:pic>
        <p:nvPicPr>
          <p:cNvPr id="5" name="Picture 4" descr="PMSI logo with website co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66" y="3734450"/>
            <a:ext cx="3240024" cy="1569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737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New Regulations- Lunch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Meats / Meat Alternates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0" y="1616764"/>
            <a:ext cx="9144000" cy="425063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Minimums and Maximums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K-8 Min. 1 oz daily, K-5=8-10, 6-8=9-10 /week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9-12 Minimum 2 oz daily, 10-12 /week</a:t>
            </a:r>
          </a:p>
          <a:p>
            <a:r>
              <a:rPr lang="en-US" sz="2800" dirty="0" smtClean="0"/>
              <a:t>Single choice menus </a:t>
            </a:r>
          </a:p>
          <a:p>
            <a:pPr>
              <a:buNone/>
            </a:pPr>
            <a:r>
              <a:rPr lang="en-US" sz="2800" dirty="0" smtClean="0"/>
              <a:t>	can’t repeat type or form </a:t>
            </a:r>
          </a:p>
          <a:p>
            <a:pPr>
              <a:buNone/>
            </a:pPr>
            <a:r>
              <a:rPr lang="en-US" sz="2800" dirty="0" smtClean="0"/>
              <a:t>	more than 3 times per week</a:t>
            </a:r>
          </a:p>
          <a:p>
            <a:r>
              <a:rPr lang="en-US" sz="2800" dirty="0" smtClean="0"/>
              <a:t>Lean Meats encouraged- </a:t>
            </a:r>
          </a:p>
          <a:p>
            <a:pPr>
              <a:buNone/>
            </a:pPr>
            <a:r>
              <a:rPr lang="en-US" sz="2800" dirty="0" smtClean="0"/>
              <a:t>	processed meats </a:t>
            </a:r>
          </a:p>
          <a:p>
            <a:pPr>
              <a:buNone/>
            </a:pPr>
            <a:r>
              <a:rPr lang="en-US" sz="2800" dirty="0" smtClean="0"/>
              <a:t>	discouraged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5366" name="Picture 6" descr="http://images.free-extras.com/pics/a/american_cheese-8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6680" y="4393095"/>
            <a:ext cx="1779320" cy="1268590"/>
          </a:xfrm>
          <a:prstGeom prst="rect">
            <a:avLst/>
          </a:prstGeom>
          <a:noFill/>
        </p:spPr>
      </p:pic>
      <p:pic>
        <p:nvPicPr>
          <p:cNvPr id="15362" name="Picture 2" descr="http://fromfattytohottie.com/wp-content/uploads/2011/11/protein_foo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90528"/>
            <a:ext cx="3048000" cy="2071157"/>
          </a:xfrm>
          <a:prstGeom prst="rect">
            <a:avLst/>
          </a:prstGeom>
          <a:noFill/>
        </p:spPr>
      </p:pic>
    </p:spTree>
  </p:cSld>
  <p:clrMapOvr>
    <a:masterClrMapping/>
  </p:clrMapOvr>
  <p:transition advTm="9143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5797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Regulations-</a:t>
            </a:r>
            <a:br>
              <a:rPr lang="en-US" dirty="0" smtClean="0"/>
            </a:br>
            <a:r>
              <a:rPr lang="en-US" dirty="0" smtClean="0"/>
              <a:t>Milk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722782"/>
            <a:ext cx="9144000" cy="4144617"/>
          </a:xfrm>
        </p:spPr>
        <p:txBody>
          <a:bodyPr/>
          <a:lstStyle/>
          <a:p>
            <a:r>
              <a:rPr lang="en-US" dirty="0" smtClean="0"/>
              <a:t>May only offer 1% Fat or Less</a:t>
            </a:r>
          </a:p>
          <a:p>
            <a:r>
              <a:rPr lang="en-US" dirty="0" smtClean="0"/>
              <a:t>Flavored Milk must be Fat Free</a:t>
            </a:r>
          </a:p>
          <a:p>
            <a:r>
              <a:rPr lang="en-US" dirty="0" smtClean="0"/>
              <a:t>Must offer two varieties</a:t>
            </a:r>
          </a:p>
          <a:p>
            <a:pPr lvl="1"/>
            <a:r>
              <a:rPr lang="en-US" dirty="0" smtClean="0"/>
              <a:t>FF Flavored, FF White</a:t>
            </a:r>
          </a:p>
          <a:p>
            <a:pPr lvl="1"/>
            <a:r>
              <a:rPr lang="en-US" dirty="0" smtClean="0"/>
              <a:t>FF Flavored, 1% White</a:t>
            </a:r>
          </a:p>
          <a:p>
            <a:pPr lvl="1"/>
            <a:r>
              <a:rPr lang="en-US" dirty="0" smtClean="0"/>
              <a:t> FF White, 1% White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1506" name="Picture 2" descr="http://www.thesweetestoccasion.com/wp-content/uploads/2010/05/milk-and-cookies-wedding-reception-ideas-diy-favor-ideas.jpg"/>
          <p:cNvPicPr>
            <a:picLocks noChangeAspect="1" noChangeArrowheads="1"/>
          </p:cNvPicPr>
          <p:nvPr/>
        </p:nvPicPr>
        <p:blipFill>
          <a:blip r:embed="rId2" cstate="print"/>
          <a:srcRect l="3424" t="9132" r="50927"/>
          <a:stretch>
            <a:fillRect/>
          </a:stretch>
        </p:blipFill>
        <p:spPr bwMode="auto">
          <a:xfrm>
            <a:off x="6324600" y="3085148"/>
            <a:ext cx="1981200" cy="2464118"/>
          </a:xfrm>
          <a:prstGeom prst="rect">
            <a:avLst/>
          </a:prstGeom>
          <a:noFill/>
        </p:spPr>
      </p:pic>
    </p:spTree>
  </p:cSld>
  <p:clrMapOvr>
    <a:masterClrMapping/>
  </p:clrMapOvr>
  <p:transition advTm="4344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Offer vs. Serve- Lunch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296" y="1447800"/>
            <a:ext cx="8484704" cy="4343400"/>
          </a:xfrm>
        </p:spPr>
        <p:txBody>
          <a:bodyPr/>
          <a:lstStyle/>
          <a:p>
            <a:r>
              <a:rPr lang="en-US" dirty="0" smtClean="0"/>
              <a:t>5 Components Offered</a:t>
            </a:r>
          </a:p>
          <a:p>
            <a:r>
              <a:rPr lang="en-US" dirty="0" smtClean="0"/>
              <a:t>Students must take at least 3 components</a:t>
            </a:r>
          </a:p>
          <a:p>
            <a:r>
              <a:rPr lang="en-US" dirty="0" smtClean="0"/>
              <a:t>Of the 3, students must select ½ cup of either a fruit or vegetable serving or a ½ cup combination of both</a:t>
            </a:r>
          </a:p>
        </p:txBody>
      </p:sp>
    </p:spTree>
  </p:cSld>
  <p:clrMapOvr>
    <a:masterClrMapping/>
  </p:clrMapOvr>
  <p:transition advTm="26708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Changes- Breakfast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1371600"/>
          <a:ext cx="9144000" cy="43472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05263"/>
                <a:gridCol w="3529263"/>
                <a:gridCol w="3609474"/>
              </a:tblGrid>
              <a:tr h="74500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Current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Requirement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New Requirement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62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Fruit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½ Cup per Day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Cup per Day (2014-15)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4284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Grains and Meat / Meat Alternate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 Grain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or 2 MMA or 1 of each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 Grains per Day, may sub 1 oz meat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199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Whole Grains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Encouraged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least half of grains to be whole grain rich (2013-14)</a:t>
                      </a:r>
                    </a:p>
                    <a:p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*All whole grain rich (2014-15)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888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Milk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cup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 Cup, 2 Varieties offered-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-free and/or 1%.  Flavored Milk must be fat-free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 advTm="7670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737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New Regulations-</a:t>
            </a:r>
            <a:r>
              <a:rPr lang="en-US" dirty="0" smtClean="0"/>
              <a:t> </a:t>
            </a:r>
            <a:r>
              <a:rPr lang="en-US" sz="3100" dirty="0" smtClean="0"/>
              <a:t>Breakfast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Fruits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0" y="1616764"/>
            <a:ext cx="9144000" cy="455543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Fruits and Vegetables now offered as separate components</a:t>
            </a:r>
          </a:p>
          <a:p>
            <a:r>
              <a:rPr lang="en-US" dirty="0" smtClean="0"/>
              <a:t>1 cup Fruit per day (2014-15)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No more than half requirement can be met with juice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May sub fruit with a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vegetable but first 2 c. must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be from DG, R/O or Legumes</a:t>
            </a:r>
          </a:p>
        </p:txBody>
      </p:sp>
      <p:pic>
        <p:nvPicPr>
          <p:cNvPr id="40967" name="Picture 7" descr="http://askgeorgie.com/wp-content/uploads/2011/01/fr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657600"/>
            <a:ext cx="3124200" cy="22240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4373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New Regulations- Breakfast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Grains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1580322"/>
            <a:ext cx="9144000" cy="443947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Minimum and Maximums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K-5= 7-9sv,    6-8= 8-10sv, 	  9-12= 9-10sv</a:t>
            </a:r>
          </a:p>
          <a:p>
            <a:r>
              <a:rPr lang="en-US" dirty="0" smtClean="0"/>
              <a:t>Half whole grains 2013-14 </a:t>
            </a:r>
          </a:p>
          <a:p>
            <a:r>
              <a:rPr lang="en-US" dirty="0" smtClean="0"/>
              <a:t>All whole grains 2014-15</a:t>
            </a:r>
          </a:p>
          <a:p>
            <a:r>
              <a:rPr lang="en-US" dirty="0" smtClean="0"/>
              <a:t>May sub 1oz with 1oz MMA</a:t>
            </a:r>
          </a:p>
          <a:p>
            <a:r>
              <a:rPr lang="en-US" dirty="0" smtClean="0"/>
              <a:t>Grain / Fruit combinations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not allowed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1 oz. = 1 serving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6386" name="Picture 2" descr="http://blog.mlive.com/food_impact/2009/05/large_grains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362740"/>
            <a:ext cx="3282707" cy="21812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5267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Regulations-</a:t>
            </a:r>
            <a:br>
              <a:rPr lang="en-US" dirty="0" smtClean="0"/>
            </a:br>
            <a:r>
              <a:rPr lang="en-US" dirty="0" smtClean="0"/>
              <a:t>Milk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669774"/>
            <a:ext cx="9144000" cy="4197626"/>
          </a:xfrm>
        </p:spPr>
        <p:txBody>
          <a:bodyPr/>
          <a:lstStyle/>
          <a:p>
            <a:r>
              <a:rPr lang="en-US" dirty="0" smtClean="0"/>
              <a:t>May only offer 1% Fat or Less</a:t>
            </a:r>
          </a:p>
          <a:p>
            <a:r>
              <a:rPr lang="en-US" dirty="0" smtClean="0"/>
              <a:t>Flavored Milk must be Fat Free</a:t>
            </a:r>
          </a:p>
          <a:p>
            <a:r>
              <a:rPr lang="en-US" dirty="0" smtClean="0"/>
              <a:t>Must offer two varieties</a:t>
            </a:r>
          </a:p>
          <a:p>
            <a:pPr lvl="1"/>
            <a:r>
              <a:rPr lang="en-US" dirty="0" smtClean="0"/>
              <a:t>FF Flavored, FF White</a:t>
            </a:r>
          </a:p>
          <a:p>
            <a:pPr lvl="1"/>
            <a:r>
              <a:rPr lang="en-US" dirty="0" smtClean="0"/>
              <a:t>FF Flavored, 1% White </a:t>
            </a:r>
          </a:p>
          <a:p>
            <a:pPr lvl="1"/>
            <a:r>
              <a:rPr lang="en-US" dirty="0" smtClean="0"/>
              <a:t>FF White, 1% White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2" descr="http://www.thesweetestoccasion.com/wp-content/uploads/2010/05/milk-and-cookies-wedding-reception-ideas-diy-favor-ideas.jpg"/>
          <p:cNvPicPr>
            <a:picLocks noChangeAspect="1" noChangeArrowheads="1"/>
          </p:cNvPicPr>
          <p:nvPr/>
        </p:nvPicPr>
        <p:blipFill>
          <a:blip r:embed="rId2" cstate="print"/>
          <a:srcRect l="3424" t="9132" r="50927"/>
          <a:stretch>
            <a:fillRect/>
          </a:stretch>
        </p:blipFill>
        <p:spPr bwMode="auto">
          <a:xfrm>
            <a:off x="6324600" y="3085148"/>
            <a:ext cx="1981200" cy="246411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Nutrients Standards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0" y="1295401"/>
            <a:ext cx="9144000" cy="4572000"/>
          </a:xfrm>
        </p:spPr>
        <p:txBody>
          <a:bodyPr/>
          <a:lstStyle/>
          <a:p>
            <a:r>
              <a:rPr lang="en-US" dirty="0" smtClean="0"/>
              <a:t>Focuses Only on Nutrients in 3 key Areas :</a:t>
            </a:r>
          </a:p>
          <a:p>
            <a:pPr lvl="1"/>
            <a:r>
              <a:rPr lang="en-US" sz="2400" u="sng" dirty="0" smtClean="0"/>
              <a:t>Calories</a:t>
            </a:r>
            <a:r>
              <a:rPr lang="en-US" sz="2400" dirty="0" smtClean="0"/>
              <a:t> (incorporates “ranges”)</a:t>
            </a:r>
          </a:p>
          <a:p>
            <a:pPr lvl="1"/>
            <a:r>
              <a:rPr lang="en-US" sz="2400" u="sng" dirty="0" smtClean="0"/>
              <a:t>Sodium</a:t>
            </a:r>
            <a:r>
              <a:rPr lang="en-US" sz="2400" dirty="0" smtClean="0"/>
              <a:t> (&lt; 1500 mg per day)</a:t>
            </a:r>
          </a:p>
          <a:p>
            <a:pPr lvl="1"/>
            <a:r>
              <a:rPr lang="en-US" sz="2400" u="sng" dirty="0" smtClean="0"/>
              <a:t>Saturated Fat</a:t>
            </a:r>
            <a:r>
              <a:rPr lang="en-US" sz="2400" dirty="0" smtClean="0"/>
              <a:t> (&lt; 10% of total Calories)- no change</a:t>
            </a:r>
          </a:p>
          <a:p>
            <a:r>
              <a:rPr lang="en-US" dirty="0" smtClean="0"/>
              <a:t>Zero g. Trans Fat</a:t>
            </a:r>
            <a:endParaRPr lang="en-US" sz="2400" dirty="0" smtClean="0"/>
          </a:p>
          <a:p>
            <a:endParaRPr lang="en-US" dirty="0" smtClean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l="26250" t="30602" r="23750" b="62601"/>
          <a:stretch>
            <a:fillRect/>
          </a:stretch>
        </p:blipFill>
        <p:spPr bwMode="auto">
          <a:xfrm>
            <a:off x="533400" y="3733800"/>
            <a:ext cx="8071661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26250" t="69119" r="23750" b="12000"/>
          <a:stretch>
            <a:fillRect/>
          </a:stretch>
        </p:blipFill>
        <p:spPr bwMode="auto">
          <a:xfrm>
            <a:off x="533400" y="4419600"/>
            <a:ext cx="8071661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185530"/>
            <a:ext cx="9144000" cy="1033670"/>
          </a:xfrm>
        </p:spPr>
        <p:txBody>
          <a:bodyPr/>
          <a:lstStyle/>
          <a:p>
            <a:r>
              <a:rPr lang="en-US" dirty="0" smtClean="0"/>
              <a:t>Calorie Ranges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029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dirty="0" smtClean="0"/>
              <a:t>* Menus may be combined to meet overlapping targets</a:t>
            </a:r>
          </a:p>
          <a:p>
            <a:r>
              <a:rPr lang="en-US" b="1" dirty="0" smtClean="0"/>
              <a:t>Breakfast</a:t>
            </a:r>
          </a:p>
          <a:p>
            <a:pPr lvl="1"/>
            <a:r>
              <a:rPr lang="en-US" sz="2400" dirty="0" smtClean="0"/>
              <a:t>Grades K-5		350-500</a:t>
            </a:r>
          </a:p>
          <a:p>
            <a:pPr lvl="1"/>
            <a:r>
              <a:rPr lang="en-US" sz="2400" dirty="0" smtClean="0"/>
              <a:t>Grades 6-8		400-550</a:t>
            </a:r>
          </a:p>
          <a:p>
            <a:pPr lvl="1"/>
            <a:r>
              <a:rPr lang="en-US" sz="2400" dirty="0" smtClean="0"/>
              <a:t>Grades 9-12	 	450-600</a:t>
            </a:r>
          </a:p>
          <a:p>
            <a:pPr lvl="1"/>
            <a:r>
              <a:rPr lang="en-US" sz="2200" b="1" dirty="0" smtClean="0"/>
              <a:t>K-8 Overlap= 400-500,  1 c. Fruit, 8-10 Grains</a:t>
            </a:r>
          </a:p>
          <a:p>
            <a:pPr lvl="1"/>
            <a:r>
              <a:rPr lang="en-US" sz="2200" b="1" dirty="0" smtClean="0"/>
              <a:t>K-12 Overlap=450-500, 1 c. Fruit, 9-10 Grains</a:t>
            </a:r>
          </a:p>
          <a:p>
            <a:pPr lvl="1"/>
            <a:endParaRPr lang="en-US" sz="2600" b="1" dirty="0" smtClean="0"/>
          </a:p>
          <a:p>
            <a:r>
              <a:rPr lang="en-US" b="1" dirty="0" smtClean="0"/>
              <a:t>Lunch</a:t>
            </a:r>
          </a:p>
          <a:p>
            <a:pPr lvl="1"/>
            <a:r>
              <a:rPr lang="en-US" sz="2400" dirty="0" smtClean="0"/>
              <a:t>Grades K-5		550-650</a:t>
            </a:r>
          </a:p>
          <a:p>
            <a:pPr lvl="1"/>
            <a:r>
              <a:rPr lang="en-US" sz="2400" dirty="0" smtClean="0"/>
              <a:t>Grades 6-8		600-700</a:t>
            </a:r>
          </a:p>
          <a:p>
            <a:pPr lvl="1"/>
            <a:r>
              <a:rPr lang="en-US" sz="2400" dirty="0" smtClean="0"/>
              <a:t>Grades 9-12		750-850</a:t>
            </a:r>
          </a:p>
          <a:p>
            <a:pPr lvl="1"/>
            <a:r>
              <a:rPr lang="en-US" sz="2200" b="1" dirty="0" smtClean="0"/>
              <a:t>K-8 Overlap= 600-650, 8-9 Grains, 9-10 MMA</a:t>
            </a:r>
          </a:p>
          <a:p>
            <a:pPr lvl="1"/>
            <a:r>
              <a:rPr lang="en-US" sz="2200" b="1" dirty="0" smtClean="0"/>
              <a:t>No 9-12 Overlap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344557"/>
            <a:ext cx="9144000" cy="1066800"/>
          </a:xfrm>
        </p:spPr>
        <p:txBody>
          <a:bodyPr/>
          <a:lstStyle/>
          <a:p>
            <a:r>
              <a:rPr lang="en-US" dirty="0" smtClean="0"/>
              <a:t>Sodium Reductions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5704"/>
            <a:ext cx="9144000" cy="4545496"/>
          </a:xfrm>
        </p:spPr>
        <p:txBody>
          <a:bodyPr/>
          <a:lstStyle/>
          <a:p>
            <a:r>
              <a:rPr lang="en-US" dirty="0" smtClean="0"/>
              <a:t>Targets are to be reached by 2022</a:t>
            </a:r>
            <a:endParaRPr lang="en-US" sz="4000" dirty="0" smtClean="0"/>
          </a:p>
          <a:p>
            <a:pPr lvl="1">
              <a:buNone/>
            </a:pPr>
            <a:r>
              <a:rPr lang="en-US" sz="3200" dirty="0" smtClean="0"/>
              <a:t>Maximum limits on sodium Gradual implementation </a:t>
            </a:r>
            <a:endParaRPr lang="en-US" sz="2400" dirty="0" smtClean="0"/>
          </a:p>
          <a:p>
            <a:pPr lvl="1">
              <a:buNone/>
            </a:pPr>
            <a:r>
              <a:rPr lang="en-US" dirty="0" smtClean="0"/>
              <a:t>Target 1: SY 2014-2015 </a:t>
            </a:r>
          </a:p>
          <a:p>
            <a:pPr lvl="1">
              <a:buNone/>
            </a:pPr>
            <a:r>
              <a:rPr lang="en-US" dirty="0" smtClean="0"/>
              <a:t>Target 2: SY 2017-2018* </a:t>
            </a:r>
          </a:p>
          <a:p>
            <a:pPr lvl="1">
              <a:buNone/>
            </a:pPr>
            <a:r>
              <a:rPr lang="en-US" dirty="0" smtClean="0"/>
              <a:t>Final Target: SY 2022-2023* </a:t>
            </a:r>
          </a:p>
          <a:p>
            <a:pPr lvl="1">
              <a:buNone/>
            </a:pPr>
            <a:r>
              <a:rPr lang="en-US" dirty="0" smtClean="0"/>
              <a:t>* </a:t>
            </a:r>
            <a:r>
              <a:rPr lang="en-US" sz="2400" dirty="0" smtClean="0"/>
              <a:t>Prior to implementation of Target 2 and the Final sodium targets, USDA will evaluate relevant data on sodium intake and human health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sharepoint.naschools.net/allenave/FoodService/_layouts/IMAGES/custom/Food%20Service/School%20lunch%20-%20apple.jpg"/>
          <p:cNvPicPr>
            <a:picLocks noChangeAspect="1" noChangeArrowheads="1"/>
          </p:cNvPicPr>
          <p:nvPr/>
        </p:nvPicPr>
        <p:blipFill>
          <a:blip r:embed="rId4" cstate="print"/>
          <a:srcRect l="6015" t="7092" r="5763" b="6015"/>
          <a:stretch>
            <a:fillRect/>
          </a:stretch>
        </p:blipFill>
        <p:spPr bwMode="auto">
          <a:xfrm>
            <a:off x="6506817" y="3043556"/>
            <a:ext cx="2500657" cy="261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Changing the Face of School Meals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1"/>
            <a:ext cx="9144000" cy="4648199"/>
          </a:xfrm>
        </p:spPr>
        <p:txBody>
          <a:bodyPr/>
          <a:lstStyle/>
          <a:p>
            <a:pPr eaLnBrk="1" hangingPunct="1"/>
            <a:r>
              <a:rPr lang="en-US" dirty="0" smtClean="0"/>
              <a:t>Important Changes to School Meal Programs</a:t>
            </a:r>
          </a:p>
          <a:p>
            <a:pPr eaLnBrk="1" hangingPunct="1"/>
            <a:r>
              <a:rPr lang="en-US" dirty="0" smtClean="0"/>
              <a:t>The Healthy Hunger Free Kids Act 2010</a:t>
            </a:r>
          </a:p>
          <a:p>
            <a:pPr eaLnBrk="1" hangingPunct="1"/>
            <a:r>
              <a:rPr lang="en-US" dirty="0" smtClean="0"/>
              <a:t>Final Rule on Nutrition Standards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Changes to current regulations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New Nutrition Requirements, Meal Patterns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Timeline of Changes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 Costs and Reimbursements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What You Need to Know</a:t>
            </a:r>
          </a:p>
        </p:txBody>
      </p:sp>
      <p:pic>
        <p:nvPicPr>
          <p:cNvPr id="6" name="Picture 4" descr="United States Department of Agriculture"/>
          <p:cNvPicPr>
            <a:picLocks noChangeAspect="1" noChangeArrowheads="1"/>
          </p:cNvPicPr>
          <p:nvPr/>
        </p:nvPicPr>
        <p:blipFill>
          <a:blip r:embed="rId5" cstate="print"/>
          <a:srcRect l="877" t="11429" r="91225" b="8571"/>
          <a:stretch>
            <a:fillRect/>
          </a:stretch>
        </p:blipFill>
        <p:spPr bwMode="auto">
          <a:xfrm>
            <a:off x="6065946" y="2671625"/>
            <a:ext cx="88174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Depicts when each requirement will be phased in for both breakfast and lunch over next 10 years </a:t>
            </a:r>
          </a:p>
          <a:p>
            <a:r>
              <a:rPr lang="en-US" dirty="0" smtClean="0"/>
              <a:t>Letter “L” denotes lunch and letter “B” denotes breakfast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dirty="0" smtClean="0"/>
              <a:t>Chart- </a:t>
            </a:r>
            <a:r>
              <a:rPr lang="en-US" sz="3600" dirty="0" smtClean="0"/>
              <a:t>Implementation Timeline</a:t>
            </a:r>
            <a:endParaRPr lang="en-US" sz="3600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28125" t="31000" r="26250" b="10000"/>
          <a:stretch>
            <a:fillRect/>
          </a:stretch>
        </p:blipFill>
        <p:spPr bwMode="auto">
          <a:xfrm>
            <a:off x="1104254" y="914400"/>
            <a:ext cx="735394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5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Breakfast Changes</a:t>
            </a:r>
            <a:br>
              <a:rPr lang="en-US" dirty="0" smtClean="0"/>
            </a:br>
            <a:r>
              <a:rPr lang="en-US" dirty="0" smtClean="0"/>
              <a:t>Effective SY </a:t>
            </a:r>
            <a:r>
              <a:rPr lang="en-US" b="1" dirty="0" smtClean="0"/>
              <a:t>2012-13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Offer </a:t>
            </a:r>
            <a:r>
              <a:rPr lang="en-US" i="1" dirty="0" smtClean="0"/>
              <a:t>only fat-free (flavored or unflavored) and </a:t>
            </a:r>
            <a:r>
              <a:rPr lang="en-US" i="1" dirty="0" err="1" smtClean="0"/>
              <a:t>lowfat</a:t>
            </a:r>
            <a:r>
              <a:rPr lang="en-US" i="1" dirty="0" smtClean="0"/>
              <a:t> (unflavored) milk </a:t>
            </a:r>
          </a:p>
          <a:p>
            <a:r>
              <a:rPr lang="en-US" dirty="0" smtClean="0"/>
              <a:t>Saturated fat limit &lt;10% calories 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95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Lunch Changes</a:t>
            </a:r>
            <a:br>
              <a:rPr lang="en-US" dirty="0" smtClean="0"/>
            </a:br>
            <a:r>
              <a:rPr lang="en-US" dirty="0" smtClean="0"/>
              <a:t>Effective SY </a:t>
            </a:r>
            <a:r>
              <a:rPr lang="en-US" b="1" dirty="0" smtClean="0"/>
              <a:t>2012-13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2539"/>
            <a:ext cx="8229600" cy="436362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Offer fruit daily </a:t>
            </a:r>
          </a:p>
          <a:p>
            <a:r>
              <a:rPr lang="en-US" dirty="0" smtClean="0"/>
              <a:t>Offer vegetable subgroups weekly </a:t>
            </a:r>
          </a:p>
          <a:p>
            <a:r>
              <a:rPr lang="en-US" dirty="0" smtClean="0"/>
              <a:t>Half of grains must be whole grain-rich </a:t>
            </a:r>
          </a:p>
          <a:p>
            <a:r>
              <a:rPr lang="en-US" dirty="0" smtClean="0"/>
              <a:t>Offer weekly grain ranges </a:t>
            </a:r>
          </a:p>
          <a:p>
            <a:r>
              <a:rPr lang="en-US" dirty="0" smtClean="0"/>
              <a:t>Offer weekly meat/meat alternate ranges </a:t>
            </a:r>
          </a:p>
          <a:p>
            <a:r>
              <a:rPr lang="en-US" dirty="0" smtClean="0"/>
              <a:t>Offer </a:t>
            </a:r>
            <a:r>
              <a:rPr lang="en-US" i="1" dirty="0" smtClean="0"/>
              <a:t>only fat-free (flavored or unflavored) and low-fat (unflavored) milk </a:t>
            </a:r>
          </a:p>
          <a:p>
            <a:r>
              <a:rPr lang="en-US" dirty="0" smtClean="0"/>
              <a:t>Calorie ranges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0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Lunch Changes cont.</a:t>
            </a:r>
            <a:br>
              <a:rPr lang="en-US" dirty="0" smtClean="0"/>
            </a:br>
            <a:r>
              <a:rPr lang="en-US" dirty="0" smtClean="0"/>
              <a:t>Effective SY </a:t>
            </a:r>
            <a:r>
              <a:rPr lang="en-US" b="1" dirty="0" smtClean="0"/>
              <a:t>2012-13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9286"/>
            <a:ext cx="9144000" cy="4041913"/>
          </a:xfrm>
        </p:spPr>
        <p:txBody>
          <a:bodyPr>
            <a:normAutofit/>
          </a:bodyPr>
          <a:lstStyle/>
          <a:p>
            <a:r>
              <a:rPr lang="en-US" dirty="0" smtClean="0"/>
              <a:t>Saturated fat limit &lt;10% calories </a:t>
            </a:r>
          </a:p>
          <a:p>
            <a:r>
              <a:rPr lang="en-US" dirty="0" smtClean="0"/>
              <a:t>Zero grams of </a:t>
            </a:r>
            <a:r>
              <a:rPr lang="en-US" i="1" dirty="0" smtClean="0"/>
              <a:t>trans fat per portion </a:t>
            </a:r>
          </a:p>
          <a:p>
            <a:r>
              <a:rPr lang="en-US" dirty="0" smtClean="0"/>
              <a:t>Single Food-Based Menu Planning approach </a:t>
            </a:r>
          </a:p>
          <a:p>
            <a:r>
              <a:rPr lang="en-US" dirty="0" smtClean="0"/>
              <a:t>Establish age/grade: K-5, 6-8 and 9-12 </a:t>
            </a:r>
          </a:p>
          <a:p>
            <a:r>
              <a:rPr lang="en-US" dirty="0" smtClean="0"/>
              <a:t>Reimbursable meals must contain fruit or vegetable </a:t>
            </a:r>
          </a:p>
          <a:p>
            <a:r>
              <a:rPr lang="en-US" dirty="0" smtClean="0"/>
              <a:t>State agencies conduct weighted nutrient analysis on one week of menus 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Breakfast Changes</a:t>
            </a:r>
            <a:br>
              <a:rPr lang="en-US" dirty="0" smtClean="0"/>
            </a:br>
            <a:r>
              <a:rPr lang="en-US" dirty="0" smtClean="0"/>
              <a:t>Effective SY </a:t>
            </a:r>
            <a:r>
              <a:rPr lang="en-US" b="1" dirty="0" smtClean="0"/>
              <a:t>2013-14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Half of grains must be whole grain-rich </a:t>
            </a:r>
          </a:p>
          <a:p>
            <a:r>
              <a:rPr lang="en-US" dirty="0" smtClean="0"/>
              <a:t>Offer weekly grain ranges </a:t>
            </a:r>
          </a:p>
          <a:p>
            <a:r>
              <a:rPr lang="en-US" dirty="0" smtClean="0"/>
              <a:t>Calorie ranges </a:t>
            </a:r>
          </a:p>
          <a:p>
            <a:r>
              <a:rPr lang="en-US" dirty="0" smtClean="0"/>
              <a:t>Zero grams of </a:t>
            </a:r>
            <a:r>
              <a:rPr lang="en-US" i="1" dirty="0" smtClean="0"/>
              <a:t>trans fat per portion </a:t>
            </a:r>
          </a:p>
          <a:p>
            <a:r>
              <a:rPr lang="en-US" dirty="0" smtClean="0"/>
              <a:t>Single Food-Based Menu Planning approach </a:t>
            </a:r>
          </a:p>
          <a:p>
            <a:r>
              <a:rPr lang="en-US" dirty="0" smtClean="0"/>
              <a:t>Establish age/grade: K-5, 6-8 and 9-12 </a:t>
            </a:r>
          </a:p>
          <a:p>
            <a:r>
              <a:rPr lang="en-US" dirty="0" smtClean="0"/>
              <a:t>3-year administrative review cycle </a:t>
            </a:r>
          </a:p>
          <a:p>
            <a:r>
              <a:rPr lang="en-US" dirty="0" smtClean="0"/>
              <a:t>Conduct weighted nutrient analysis on one week of menus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5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Lunch Changes</a:t>
            </a:r>
            <a:br>
              <a:rPr lang="en-US" dirty="0" smtClean="0"/>
            </a:br>
            <a:r>
              <a:rPr lang="en-US" dirty="0" smtClean="0"/>
              <a:t>Effective SY </a:t>
            </a:r>
            <a:r>
              <a:rPr lang="en-US" b="1" dirty="0" smtClean="0"/>
              <a:t>2013-14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8070"/>
            <a:ext cx="8229600" cy="4178093"/>
          </a:xfrm>
        </p:spPr>
        <p:txBody>
          <a:bodyPr/>
          <a:lstStyle/>
          <a:p>
            <a:r>
              <a:rPr lang="en-US" dirty="0" smtClean="0"/>
              <a:t>3-year administrative review cycle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3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Breakfast Changes</a:t>
            </a:r>
            <a:br>
              <a:rPr lang="en-US" dirty="0" smtClean="0"/>
            </a:br>
            <a:r>
              <a:rPr lang="en-US" dirty="0" smtClean="0"/>
              <a:t>Effective SY </a:t>
            </a:r>
            <a:r>
              <a:rPr lang="en-US" b="1" dirty="0" smtClean="0"/>
              <a:t>2014-15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1809"/>
            <a:ext cx="8229600" cy="4244354"/>
          </a:xfrm>
        </p:spPr>
        <p:txBody>
          <a:bodyPr>
            <a:normAutofit/>
          </a:bodyPr>
          <a:lstStyle/>
          <a:p>
            <a:r>
              <a:rPr lang="en-US" dirty="0" smtClean="0"/>
              <a:t>Fruit quantity to increase to 5 cups/week (minimum 1 cup/day) </a:t>
            </a:r>
          </a:p>
          <a:p>
            <a:r>
              <a:rPr lang="en-US" dirty="0" smtClean="0"/>
              <a:t>All grains must be whole grain-rich </a:t>
            </a:r>
          </a:p>
          <a:p>
            <a:r>
              <a:rPr lang="en-US" dirty="0" smtClean="0"/>
              <a:t>Target 1 for average weekly sodium limit </a:t>
            </a:r>
          </a:p>
          <a:p>
            <a:r>
              <a:rPr lang="en-US" dirty="0" smtClean="0"/>
              <a:t>Reimbursable meals must contain a fruit or vegetable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37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Lunch Changes</a:t>
            </a:r>
            <a:br>
              <a:rPr lang="en-US" dirty="0" smtClean="0"/>
            </a:br>
            <a:r>
              <a:rPr lang="en-US" dirty="0" smtClean="0"/>
              <a:t>Effective SY </a:t>
            </a:r>
            <a:r>
              <a:rPr lang="en-US" b="1" dirty="0" smtClean="0"/>
              <a:t>2014-15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9043"/>
            <a:ext cx="8229600" cy="4337120"/>
          </a:xfrm>
        </p:spPr>
        <p:txBody>
          <a:bodyPr/>
          <a:lstStyle/>
          <a:p>
            <a:r>
              <a:rPr lang="en-US" dirty="0" smtClean="0"/>
              <a:t>All grains must be whole grain-rich </a:t>
            </a:r>
          </a:p>
          <a:p>
            <a:r>
              <a:rPr lang="en-US" dirty="0" smtClean="0"/>
              <a:t>Target 1 for average weekly sodium limit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33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</a:t>
            </a:r>
            <a:br>
              <a:rPr lang="en-US" dirty="0" smtClean="0"/>
            </a:br>
            <a:r>
              <a:rPr lang="en-US" dirty="0" smtClean="0"/>
              <a:t>Lunch and Breakfast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81808"/>
            <a:ext cx="9144000" cy="3909391"/>
          </a:xfrm>
        </p:spPr>
        <p:txBody>
          <a:bodyPr>
            <a:normAutofit/>
          </a:bodyPr>
          <a:lstStyle/>
          <a:p>
            <a:r>
              <a:rPr lang="en-US" dirty="0" smtClean="0"/>
              <a:t>SY 2017-2018 </a:t>
            </a:r>
          </a:p>
          <a:p>
            <a:pPr lvl="1"/>
            <a:r>
              <a:rPr lang="en-US" dirty="0" smtClean="0"/>
              <a:t>Target 2 sodium restriction </a:t>
            </a:r>
          </a:p>
          <a:p>
            <a:r>
              <a:rPr lang="en-US" dirty="0" smtClean="0"/>
              <a:t>SY 2022-2023 </a:t>
            </a:r>
          </a:p>
          <a:p>
            <a:pPr lvl="1"/>
            <a:r>
              <a:rPr lang="en-US" dirty="0" smtClean="0"/>
              <a:t>Final Target sodium restriction 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sz="2400" dirty="0" smtClean="0"/>
              <a:t>* Prior to implementation of Target 2 and the Final sodium targets, USDA will evaluate relevant data on sodium intake and human health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ttp://cdn.dickblick.com/items/552/15/55215-0005-2ww-m.jpg"/>
          <p:cNvPicPr>
            <a:picLocks noChangeAspect="1" noChangeArrowheads="1"/>
          </p:cNvPicPr>
          <p:nvPr/>
        </p:nvPicPr>
        <p:blipFill>
          <a:blip r:embed="rId2" cstate="print"/>
          <a:srcRect b="9183"/>
          <a:stretch>
            <a:fillRect/>
          </a:stretch>
        </p:blipFill>
        <p:spPr bwMode="auto">
          <a:xfrm>
            <a:off x="6477000" y="3563483"/>
            <a:ext cx="2667000" cy="2187961"/>
          </a:xfrm>
          <a:prstGeom prst="rect">
            <a:avLst/>
          </a:prstGeom>
          <a:noFill/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Meals Under Scrutiny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Childhood Obesity</a:t>
            </a:r>
          </a:p>
          <a:p>
            <a:pPr lvl="1"/>
            <a:r>
              <a:rPr lang="en-US" dirty="0" smtClean="0">
                <a:solidFill>
                  <a:srgbClr val="1C1C1C"/>
                </a:solidFill>
              </a:rPr>
              <a:t>More than tripled in the last 30 years</a:t>
            </a:r>
          </a:p>
          <a:p>
            <a:pPr lvl="1"/>
            <a:r>
              <a:rPr lang="en-US" dirty="0" smtClean="0">
                <a:solidFill>
                  <a:srgbClr val="1C1C1C"/>
                </a:solidFill>
              </a:rPr>
              <a:t>From 7% in 1980 to 20% in 2008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solidFill>
                  <a:srgbClr val="1C1C1C"/>
                </a:solidFill>
              </a:rPr>
              <a:t>In 2008 more than 1/3</a:t>
            </a:r>
            <a:r>
              <a:rPr lang="en-US" baseline="30000" dirty="0" smtClean="0">
                <a:solidFill>
                  <a:srgbClr val="1C1C1C"/>
                </a:solidFill>
              </a:rPr>
              <a:t>rd</a:t>
            </a:r>
            <a:r>
              <a:rPr lang="en-US" dirty="0" smtClean="0">
                <a:solidFill>
                  <a:srgbClr val="1C1C1C"/>
                </a:solidFill>
              </a:rPr>
              <a:t> Children and Adolescents considered overweight or obese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1C1C1C"/>
                </a:solidFill>
              </a:rPr>
              <a:t>Nutrition Education no longer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1C1C1C"/>
                </a:solidFill>
              </a:rPr>
              <a:t>	being learned at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Funding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865704" cy="4648200"/>
          </a:xfrm>
        </p:spPr>
        <p:txBody>
          <a:bodyPr/>
          <a:lstStyle/>
          <a:p>
            <a:r>
              <a:rPr lang="en-US" sz="2800" dirty="0" smtClean="0"/>
              <a:t>Annual Meal Reimbursement rate will be announced July 2012.  Follows CPI-U Food away from home for May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In addition- Schools that meet updated standards will receive additional per meal funding (.06¢)- Lunch only</a:t>
            </a:r>
          </a:p>
          <a:p>
            <a:pPr lvl="1"/>
            <a:r>
              <a:rPr lang="en-US" sz="2400" dirty="0" smtClean="0"/>
              <a:t>USDA guidance to states for administration of .06¢ published at the end of April</a:t>
            </a:r>
          </a:p>
          <a:p>
            <a:pPr lvl="1"/>
            <a:r>
              <a:rPr lang="en-US" sz="2400" dirty="0" smtClean="0"/>
              <a:t>State guidance coming soon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USDA Foods (Commodities)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USDA sourcing additional products:</a:t>
            </a:r>
          </a:p>
          <a:p>
            <a:pPr lvl="1"/>
            <a:r>
              <a:rPr lang="en-US" dirty="0" smtClean="0"/>
              <a:t>Broccoli</a:t>
            </a:r>
          </a:p>
          <a:p>
            <a:pPr lvl="1"/>
            <a:r>
              <a:rPr lang="en-US" dirty="0" smtClean="0"/>
              <a:t>Beans</a:t>
            </a:r>
          </a:p>
          <a:p>
            <a:pPr lvl="1"/>
            <a:r>
              <a:rPr lang="en-US" dirty="0" smtClean="0"/>
              <a:t>Whole Grains</a:t>
            </a:r>
          </a:p>
          <a:p>
            <a:r>
              <a:rPr lang="en-US" dirty="0" smtClean="0"/>
              <a:t>New Specs for existing products</a:t>
            </a:r>
          </a:p>
          <a:p>
            <a:pPr lvl="1"/>
            <a:r>
              <a:rPr lang="en-US" dirty="0" smtClean="0"/>
              <a:t>Lower sodium cheeses and canned goods</a:t>
            </a:r>
          </a:p>
          <a:p>
            <a:pPr lvl="1"/>
            <a:r>
              <a:rPr lang="en-US" dirty="0" smtClean="0"/>
              <a:t>Fruits packed in light syrup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Other-in the Schools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648200"/>
          </a:xfrm>
        </p:spPr>
        <p:txBody>
          <a:bodyPr/>
          <a:lstStyle/>
          <a:p>
            <a:r>
              <a:rPr lang="en-US" dirty="0" smtClean="0"/>
              <a:t>Must have drinking water accessible at meals</a:t>
            </a:r>
          </a:p>
          <a:p>
            <a:r>
              <a:rPr lang="en-US" dirty="0" smtClean="0"/>
              <a:t>Audits will occur every 3 years (currently 5 years)</a:t>
            </a:r>
          </a:p>
          <a:p>
            <a:pPr lvl="1"/>
            <a:r>
              <a:rPr lang="en-US" dirty="0" smtClean="0"/>
              <a:t>CRE / SMI together</a:t>
            </a:r>
          </a:p>
          <a:p>
            <a:pPr lvl="1"/>
            <a:r>
              <a:rPr lang="en-US" dirty="0" smtClean="0"/>
              <a:t> One week of weighted nutritional analysis</a:t>
            </a:r>
          </a:p>
          <a:p>
            <a:pPr lvl="2"/>
            <a:r>
              <a:rPr lang="en-US" dirty="0" smtClean="0"/>
              <a:t>Sodium, Calories, Saturated Fat and 0g trans Fat</a:t>
            </a:r>
          </a:p>
          <a:p>
            <a:r>
              <a:rPr lang="en-US" dirty="0" smtClean="0"/>
              <a:t>Paid meal pricing equity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from the New Regs-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Costs- New Nutrition Standards</a:t>
            </a:r>
          </a:p>
          <a:p>
            <a:pPr lvl="1"/>
            <a:r>
              <a:rPr lang="en-US" sz="2000" dirty="0" smtClean="0"/>
              <a:t>Higher cost for purchased foods</a:t>
            </a:r>
          </a:p>
          <a:p>
            <a:pPr lvl="1"/>
            <a:r>
              <a:rPr lang="en-US" sz="2000" dirty="0" smtClean="0"/>
              <a:t>Product Reformulations (Fruits, </a:t>
            </a:r>
            <a:r>
              <a:rPr lang="en-US" sz="2000" dirty="0" err="1" smtClean="0"/>
              <a:t>Vegs</a:t>
            </a:r>
            <a:r>
              <a:rPr lang="en-US" sz="2000" dirty="0" smtClean="0"/>
              <a:t>, Sodium, Grains)</a:t>
            </a:r>
          </a:p>
          <a:p>
            <a:pPr lvl="1"/>
            <a:r>
              <a:rPr lang="en-US" sz="2000" dirty="0" smtClean="0"/>
              <a:t>Cost of Whole Grain Products</a:t>
            </a:r>
          </a:p>
          <a:p>
            <a:pPr lvl="1"/>
            <a:r>
              <a:rPr lang="en-US" sz="2000" dirty="0" smtClean="0"/>
              <a:t>Cost of Additional Fruit and </a:t>
            </a:r>
            <a:r>
              <a:rPr lang="en-US" sz="2000" dirty="0" err="1" smtClean="0"/>
              <a:t>Veg</a:t>
            </a:r>
            <a:r>
              <a:rPr lang="en-US" sz="2000" dirty="0" smtClean="0"/>
              <a:t> Servings</a:t>
            </a:r>
          </a:p>
          <a:p>
            <a:pPr lvl="1"/>
            <a:r>
              <a:rPr lang="en-US" sz="2000" dirty="0" smtClean="0"/>
              <a:t>Material changes to contracts</a:t>
            </a:r>
          </a:p>
          <a:p>
            <a:r>
              <a:rPr lang="en-US" sz="2800" dirty="0" smtClean="0"/>
              <a:t>Training- </a:t>
            </a:r>
            <a:r>
              <a:rPr lang="en-US" sz="2400" dirty="0" smtClean="0"/>
              <a:t>FSD’s, and foodservice</a:t>
            </a:r>
            <a:r>
              <a:rPr lang="en-US" sz="2000" dirty="0" smtClean="0"/>
              <a:t> </a:t>
            </a:r>
            <a:r>
              <a:rPr lang="en-US" sz="2400" dirty="0" smtClean="0"/>
              <a:t>staff</a:t>
            </a:r>
            <a:endParaRPr lang="en-US" sz="2800" dirty="0" smtClean="0"/>
          </a:p>
          <a:p>
            <a:r>
              <a:rPr lang="en-US" sz="2800" dirty="0" smtClean="0"/>
              <a:t>Educating kids, parents, administration on NSLP- getting support for new program</a:t>
            </a:r>
          </a:p>
          <a:p>
            <a:r>
              <a:rPr lang="en-US" sz="2800" dirty="0" smtClean="0"/>
              <a:t>Dropping ADP’s because of unfamiliar foods</a:t>
            </a:r>
          </a:p>
          <a:p>
            <a:r>
              <a:rPr lang="en-US" sz="2800" dirty="0" smtClean="0"/>
              <a:t>Timeframe to Implement- product availability</a:t>
            </a:r>
          </a:p>
          <a:p>
            <a:endParaRPr lang="en-US" sz="2800" dirty="0" smtClean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652"/>
            <a:ext cx="8229600" cy="4911512"/>
          </a:xfrm>
        </p:spPr>
        <p:txBody>
          <a:bodyPr/>
          <a:lstStyle/>
          <a:p>
            <a:r>
              <a:rPr lang="en-US" dirty="0" smtClean="0"/>
              <a:t>Nutrition Education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 Students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 Foodservice Staff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 School Staff, Administration, School Board 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 Parents &amp; Community</a:t>
            </a:r>
          </a:p>
          <a:p>
            <a:r>
              <a:rPr lang="en-US" dirty="0" smtClean="0"/>
              <a:t>Program Education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 Foodservice efficiencies (Production- Offer vs. Serve)</a:t>
            </a:r>
          </a:p>
          <a:p>
            <a:r>
              <a:rPr lang="en-US" dirty="0" smtClean="0"/>
              <a:t>Benefits of School Lunch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 Buy in will help maintain ADP’s and control overhead</a:t>
            </a:r>
            <a:endParaRPr lang="en-US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 youth on the benefits of healthy eating and a healthy lifestyle</a:t>
            </a:r>
          </a:p>
          <a:p>
            <a:r>
              <a:rPr lang="en-US" dirty="0" smtClean="0"/>
              <a:t>Use new regulations to improve meal offerings and market to community</a:t>
            </a:r>
          </a:p>
          <a:p>
            <a:r>
              <a:rPr lang="en-US" dirty="0" smtClean="0"/>
              <a:t>Enlist the community and local professionals to help with </a:t>
            </a:r>
            <a:r>
              <a:rPr lang="en-US" smtClean="0"/>
              <a:t>the initiative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905000"/>
            <a:ext cx="7793038" cy="3748088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QUESTIONS?</a:t>
            </a:r>
          </a:p>
        </p:txBody>
      </p:sp>
      <p:pic>
        <p:nvPicPr>
          <p:cNvPr id="4" name="Picture 32" descr="MPj043955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33600"/>
            <a:ext cx="2209800" cy="331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8" descr="http://www.mcphee.com/shop/product_images/u/11660__40444_thumb.jpg"/>
          <p:cNvPicPr>
            <a:picLocks noChangeAspect="1" noChangeArrowheads="1"/>
          </p:cNvPicPr>
          <p:nvPr/>
        </p:nvPicPr>
        <p:blipFill>
          <a:blip r:embed="rId2" cstate="print"/>
          <a:srcRect l="15151" r="12121" b="3030"/>
          <a:stretch>
            <a:fillRect/>
          </a:stretch>
        </p:blipFill>
        <p:spPr bwMode="auto">
          <a:xfrm>
            <a:off x="6294092" y="1830732"/>
            <a:ext cx="2408583" cy="321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MSI logo with website co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068" y="3810662"/>
            <a:ext cx="3240024" cy="1569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Meals Under Scrutiny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848600" cy="5029200"/>
          </a:xfrm>
        </p:spPr>
        <p:txBody>
          <a:bodyPr/>
          <a:lstStyle/>
          <a:p>
            <a:r>
              <a:rPr lang="en-US" dirty="0" smtClean="0">
                <a:solidFill>
                  <a:srgbClr val="1C1C1C"/>
                </a:solidFill>
              </a:rPr>
              <a:t>High Visibility in School Meal Programs</a:t>
            </a:r>
          </a:p>
          <a:p>
            <a:pPr lvl="1"/>
            <a:r>
              <a:rPr lang="en-US" dirty="0" smtClean="0">
                <a:solidFill>
                  <a:srgbClr val="1C1C1C"/>
                </a:solidFill>
              </a:rPr>
              <a:t>First Lady’s “Let’s Move” Campaign</a:t>
            </a:r>
          </a:p>
          <a:p>
            <a:pPr lvl="1"/>
            <a:r>
              <a:rPr lang="en-US" dirty="0" smtClean="0">
                <a:solidFill>
                  <a:srgbClr val="1C1C1C"/>
                </a:solidFill>
              </a:rPr>
              <a:t> Media attention (Jamie Oliver, etc.)</a:t>
            </a:r>
          </a:p>
          <a:p>
            <a:pPr lvl="1"/>
            <a:r>
              <a:rPr lang="en-US" dirty="0" smtClean="0">
                <a:solidFill>
                  <a:srgbClr val="1C1C1C"/>
                </a:solidFill>
              </a:rPr>
              <a:t>Passing of the 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1C1C1C"/>
                </a:solidFill>
              </a:rPr>
              <a:t>	</a:t>
            </a:r>
            <a:r>
              <a:rPr lang="en-US" sz="3200" b="1" dirty="0" smtClean="0">
                <a:solidFill>
                  <a:srgbClr val="1C1C1C"/>
                </a:solidFill>
              </a:rPr>
              <a:t>Healthy Hunger Free </a:t>
            </a:r>
          </a:p>
          <a:p>
            <a:pPr lvl="1">
              <a:buNone/>
            </a:pPr>
            <a:r>
              <a:rPr lang="en-US" sz="3200" b="1" dirty="0" smtClean="0">
                <a:solidFill>
                  <a:srgbClr val="1C1C1C"/>
                </a:solidFill>
              </a:rPr>
              <a:t>	Kids Act 2010</a:t>
            </a:r>
          </a:p>
          <a:p>
            <a:endParaRPr lang="en-US" dirty="0" smtClean="0">
              <a:solidFill>
                <a:srgbClr val="1C1C1C"/>
              </a:solidFill>
            </a:endParaRPr>
          </a:p>
        </p:txBody>
      </p:sp>
      <p:pic>
        <p:nvPicPr>
          <p:cNvPr id="5" name="Picture 2" descr="http://www.fairfaxtimes.com/storyimage/PN/20120125/NEWS/701259303/AR/AR-701259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7130" y="3257636"/>
            <a:ext cx="3571461" cy="2692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8539" y="274638"/>
            <a:ext cx="8905461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/>
              <a:t>Healthy Hunger-Free Kids Act of 2010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539" y="1577008"/>
            <a:ext cx="8521148" cy="4518991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Child Nutrition Reauthorization occurs every 5 years</a:t>
            </a:r>
          </a:p>
          <a:p>
            <a:r>
              <a:rPr lang="en-US" dirty="0" smtClean="0"/>
              <a:t>HHFKA Signed in to Law in December of 2010.</a:t>
            </a:r>
          </a:p>
          <a:p>
            <a:r>
              <a:rPr lang="en-US" dirty="0" smtClean="0"/>
              <a:t>Amends and Updates the National School Lunch Act to improve nutrition in school						meal programs</a:t>
            </a:r>
          </a:p>
        </p:txBody>
      </p:sp>
      <p:pic>
        <p:nvPicPr>
          <p:cNvPr id="5" name="Picture 8" descr="kids"/>
          <p:cNvPicPr>
            <a:picLocks noChangeAspect="1" noChangeArrowheads="1"/>
          </p:cNvPicPr>
          <p:nvPr/>
        </p:nvPicPr>
        <p:blipFill>
          <a:blip r:embed="rId4" cstate="print">
            <a:lum bright="6000" contrast="24000"/>
          </a:blip>
          <a:srcRect/>
          <a:stretch>
            <a:fillRect/>
          </a:stretch>
        </p:blipFill>
        <p:spPr bwMode="auto">
          <a:xfrm>
            <a:off x="6573078" y="3699018"/>
            <a:ext cx="2358887" cy="2237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Educate children on better eating habits</a:t>
            </a:r>
          </a:p>
          <a:p>
            <a:pPr lvl="1"/>
            <a:r>
              <a:rPr lang="en-US" dirty="0" smtClean="0"/>
              <a:t> Increased access to healthy foods</a:t>
            </a:r>
          </a:p>
          <a:p>
            <a:pPr lvl="1"/>
            <a:r>
              <a:rPr lang="en-US" dirty="0" smtClean="0"/>
              <a:t> Identifying fruits and vegetables</a:t>
            </a:r>
          </a:p>
          <a:p>
            <a:pPr lvl="1"/>
            <a:r>
              <a:rPr lang="en-US" dirty="0" smtClean="0"/>
              <a:t> Increasing fiber and decreasing sodium, fat and calories</a:t>
            </a:r>
          </a:p>
          <a:p>
            <a:r>
              <a:rPr lang="en-US" dirty="0" smtClean="0"/>
              <a:t>Reduce obesity</a:t>
            </a:r>
          </a:p>
          <a:p>
            <a:r>
              <a:rPr lang="en-US" dirty="0" smtClean="0"/>
              <a:t>Improve overall health of the nation</a:t>
            </a:r>
          </a:p>
          <a:p>
            <a:r>
              <a:rPr lang="en-US" dirty="0" smtClean="0"/>
              <a:t>Help schools to accomplish this goal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Rule on Nutrition Standards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600200"/>
            <a:ext cx="8703365" cy="5029200"/>
          </a:xfrm>
        </p:spPr>
        <p:txBody>
          <a:bodyPr/>
          <a:lstStyle/>
          <a:p>
            <a:r>
              <a:rPr lang="en-US" dirty="0" smtClean="0">
                <a:solidFill>
                  <a:srgbClr val="1C1C1C"/>
                </a:solidFill>
              </a:rPr>
              <a:t>As part of the HHFKA 2010, the USDA, Food Nutrition Services (FNS) released new meal patterns and nutrition standards, January 2012</a:t>
            </a:r>
          </a:p>
          <a:p>
            <a:endParaRPr lang="en-US" dirty="0" smtClean="0">
              <a:solidFill>
                <a:srgbClr val="1C1C1C"/>
              </a:solidFill>
            </a:endParaRPr>
          </a:p>
          <a:p>
            <a:r>
              <a:rPr lang="en-US" dirty="0" smtClean="0">
                <a:solidFill>
                  <a:srgbClr val="1C1C1C"/>
                </a:solidFill>
              </a:rPr>
              <a:t>Phase in over 3 years beginning July 1, 2012</a:t>
            </a:r>
          </a:p>
          <a:p>
            <a:r>
              <a:rPr lang="en-US" dirty="0" smtClean="0">
                <a:solidFill>
                  <a:srgbClr val="1C1C1C"/>
                </a:solidFill>
              </a:rPr>
              <a:t>Additional .06¢ at lunch upon menu approval</a:t>
            </a:r>
          </a:p>
          <a:p>
            <a:pPr lvl="1"/>
            <a:r>
              <a:rPr lang="en-US" dirty="0" smtClean="0">
                <a:solidFill>
                  <a:srgbClr val="1C1C1C"/>
                </a:solidFill>
              </a:rPr>
              <a:t>Available October 1, 2012</a:t>
            </a:r>
          </a:p>
        </p:txBody>
      </p:sp>
      <p:pic>
        <p:nvPicPr>
          <p:cNvPr id="7" name="Picture 4" descr="United States Department of Agriculture"/>
          <p:cNvPicPr>
            <a:picLocks noChangeAspect="1" noChangeArrowheads="1"/>
          </p:cNvPicPr>
          <p:nvPr/>
        </p:nvPicPr>
        <p:blipFill>
          <a:blip r:embed="rId2" cstate="print"/>
          <a:srcRect r="45070"/>
          <a:stretch>
            <a:fillRect/>
          </a:stretch>
        </p:blipFill>
        <p:spPr bwMode="auto">
          <a:xfrm>
            <a:off x="1521919" y="3048000"/>
            <a:ext cx="5550195" cy="76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Published in the Federal Register- </a:t>
            </a:r>
            <a:r>
              <a:rPr lang="en-US" i="1" dirty="0" smtClean="0"/>
              <a:t>Nutrition Standards in the NSLP and SBP (76 FR2494) </a:t>
            </a:r>
          </a:p>
          <a:p>
            <a:pPr eaLnBrk="1" hangingPunct="1"/>
            <a:r>
              <a:rPr lang="en-US" dirty="0" smtClean="0"/>
              <a:t> Based on 2009 Institute of Medicine report</a:t>
            </a:r>
          </a:p>
          <a:p>
            <a:r>
              <a:rPr lang="en-US" dirty="0" smtClean="0"/>
              <a:t>Revised from Proposed Rule published Jan 2011</a:t>
            </a:r>
          </a:p>
          <a:p>
            <a:pPr lvl="1"/>
            <a:r>
              <a:rPr lang="en-US" dirty="0" smtClean="0"/>
              <a:t>90 Days Public Comment</a:t>
            </a:r>
          </a:p>
          <a:p>
            <a:pPr lvl="1"/>
            <a:r>
              <a:rPr lang="en-US" dirty="0" smtClean="0"/>
              <a:t>Extreme Interest- 133,268 Comments</a:t>
            </a:r>
          </a:p>
          <a:p>
            <a:r>
              <a:rPr lang="en-US" dirty="0" smtClean="0"/>
              <a:t>QA Clarifications on final continue to be released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9|1.8|2.5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11.5|5.6|13.7|5.4|9.2|5.7|7.7|6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6|8.2|3.7|2.2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3.3|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9|7.2|11.5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7.8|19.1|9.9|1.5|1.5|22.9|18.7|55.3|23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2146</TotalTime>
  <Words>1730</Words>
  <Application>Microsoft Office PowerPoint</Application>
  <PresentationFormat>On-screen Show (4:3)</PresentationFormat>
  <Paragraphs>337</Paragraphs>
  <Slides>47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Final Rule National School Lunch Program Healthy Hunger Free Kids Act 2010</vt:lpstr>
      <vt:lpstr>Clare Keating, SNS</vt:lpstr>
      <vt:lpstr>Changing the Face of School Meals</vt:lpstr>
      <vt:lpstr>School Meals Under Scrutiny</vt:lpstr>
      <vt:lpstr>School Meals Under Scrutiny</vt:lpstr>
      <vt:lpstr>Healthy Hunger-Free Kids Act of 2010</vt:lpstr>
      <vt:lpstr>The Goal</vt:lpstr>
      <vt:lpstr>Final Rule on Nutrition Standards </vt:lpstr>
      <vt:lpstr>Final Rule</vt:lpstr>
      <vt:lpstr>Summary of Final Rule</vt:lpstr>
      <vt:lpstr>New Meal Pattern</vt:lpstr>
      <vt:lpstr>The Changes</vt:lpstr>
      <vt:lpstr>Changing Standards</vt:lpstr>
      <vt:lpstr>Changing Standards</vt:lpstr>
      <vt:lpstr>Changes- Lunch</vt:lpstr>
      <vt:lpstr>New Regulations- Lunch  Fruits</vt:lpstr>
      <vt:lpstr>New Regulations- Lunch  Vegetables</vt:lpstr>
      <vt:lpstr>New Regulations- Lunch  Fruits and Vegetables</vt:lpstr>
      <vt:lpstr>New Regulations- Lunch  Grains</vt:lpstr>
      <vt:lpstr>New Regulations- Lunch Meats / Meat Alternates</vt:lpstr>
      <vt:lpstr>New Regulations- Milk</vt:lpstr>
      <vt:lpstr>Offer vs. Serve- Lunch</vt:lpstr>
      <vt:lpstr>Changes- Breakfast</vt:lpstr>
      <vt:lpstr>New Regulations- Breakfast Fruits</vt:lpstr>
      <vt:lpstr>New Regulations- Breakfast  Grains</vt:lpstr>
      <vt:lpstr>New Regulations- Milk</vt:lpstr>
      <vt:lpstr>New Nutrients Standards</vt:lpstr>
      <vt:lpstr>Calorie Ranges</vt:lpstr>
      <vt:lpstr>Sodium Reductions</vt:lpstr>
      <vt:lpstr>Implementation Timeline</vt:lpstr>
      <vt:lpstr>Chart- Implementation Timeline</vt:lpstr>
      <vt:lpstr>Breakfast Changes Effective SY 2012-13</vt:lpstr>
      <vt:lpstr>Lunch Changes Effective SY 2012-13</vt:lpstr>
      <vt:lpstr>Lunch Changes cont. Effective SY 2012-13</vt:lpstr>
      <vt:lpstr>Breakfast Changes Effective SY 2013-14</vt:lpstr>
      <vt:lpstr>Lunch Changes Effective SY 2013-14</vt:lpstr>
      <vt:lpstr>Breakfast Changes Effective SY 2014-15</vt:lpstr>
      <vt:lpstr>Lunch Changes Effective SY 2014-15</vt:lpstr>
      <vt:lpstr>Additional  Lunch and Breakfast Changes</vt:lpstr>
      <vt:lpstr>Funding</vt:lpstr>
      <vt:lpstr>USDA Foods (Commodities)</vt:lpstr>
      <vt:lpstr>Other-in the Schools</vt:lpstr>
      <vt:lpstr>Challenges from the New Regs-</vt:lpstr>
      <vt:lpstr>Solutions</vt:lpstr>
      <vt:lpstr>Opportunities</vt:lpstr>
      <vt:lpstr>QUESTIONS?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Tammy Curry</dc:creator>
  <cp:lastModifiedBy>Holly Wallace</cp:lastModifiedBy>
  <cp:revision>84</cp:revision>
  <dcterms:created xsi:type="dcterms:W3CDTF">2012-01-31T20:55:43Z</dcterms:created>
  <dcterms:modified xsi:type="dcterms:W3CDTF">2012-08-23T19:18:12Z</dcterms:modified>
</cp:coreProperties>
</file>