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s/slide147.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124.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slides/slide108.xml" ContentType="application/vnd.openxmlformats-officedocument.presentationml.slide+xml"/>
  <Override PartName="/ppt/notesSlides/notesSlide118.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notesSlides/notesSlide110.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notesSlides/notesSlide10.xml" ContentType="application/vnd.openxmlformats-officedocument.presentationml.notes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99.xml" ContentType="application/vnd.openxmlformats-officedocument.presentationml.notesSlide+xml"/>
  <Override PartName="/ppt/notesSlides/notesSlide126.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95.xml" ContentType="application/vnd.openxmlformats-officedocument.presentationml.notesSlide+xml"/>
  <Override PartName="/ppt/notesSlides/notesSlide122.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slides/slide139.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27.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notesSlides/notesSlide89.xml" ContentType="application/vnd.openxmlformats-officedocument.presentationml.notesSlide+xml"/>
  <Override PartName="/ppt/notesSlides/notesSlide116.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slides/slide129.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notesSlides/notesSlide128.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notesSlides/notesSlide42.xml" ContentType="application/vnd.openxmlformats-officedocument.presentationml.notesSlide+xml"/>
  <Override PartName="/ppt/slides/slide148.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125.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theme/theme3.xml" ContentType="application/vnd.openxmlformats-officedocument.them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76" r:id="rId1"/>
  </p:sldMasterIdLst>
  <p:notesMasterIdLst>
    <p:notesMasterId r:id="rId155"/>
  </p:notesMasterIdLst>
  <p:handoutMasterIdLst>
    <p:handoutMasterId r:id="rId156"/>
  </p:handoutMasterIdLst>
  <p:sldIdLst>
    <p:sldId id="256" r:id="rId2"/>
    <p:sldId id="385" r:id="rId3"/>
    <p:sldId id="391" r:id="rId4"/>
    <p:sldId id="512" r:id="rId5"/>
    <p:sldId id="392" r:id="rId6"/>
    <p:sldId id="258" r:id="rId7"/>
    <p:sldId id="390" r:id="rId8"/>
    <p:sldId id="386" r:id="rId9"/>
    <p:sldId id="538" r:id="rId10"/>
    <p:sldId id="259" r:id="rId11"/>
    <p:sldId id="537" r:id="rId12"/>
    <p:sldId id="416" r:id="rId13"/>
    <p:sldId id="509" r:id="rId14"/>
    <p:sldId id="415" r:id="rId15"/>
    <p:sldId id="527" r:id="rId16"/>
    <p:sldId id="528" r:id="rId17"/>
    <p:sldId id="264" r:id="rId18"/>
    <p:sldId id="393" r:id="rId19"/>
    <p:sldId id="394" r:id="rId20"/>
    <p:sldId id="596" r:id="rId21"/>
    <p:sldId id="597" r:id="rId22"/>
    <p:sldId id="395" r:id="rId23"/>
    <p:sldId id="535" r:id="rId24"/>
    <p:sldId id="396" r:id="rId25"/>
    <p:sldId id="536" r:id="rId26"/>
    <p:sldId id="397" r:id="rId27"/>
    <p:sldId id="274" r:id="rId28"/>
    <p:sldId id="387" r:id="rId29"/>
    <p:sldId id="547" r:id="rId30"/>
    <p:sldId id="556" r:id="rId31"/>
    <p:sldId id="518" r:id="rId32"/>
    <p:sldId id="515" r:id="rId33"/>
    <p:sldId id="519" r:id="rId34"/>
    <p:sldId id="524" r:id="rId35"/>
    <p:sldId id="517" r:id="rId36"/>
    <p:sldId id="516" r:id="rId37"/>
    <p:sldId id="513" r:id="rId38"/>
    <p:sldId id="523" r:id="rId39"/>
    <p:sldId id="514" r:id="rId40"/>
    <p:sldId id="521" r:id="rId41"/>
    <p:sldId id="522" r:id="rId42"/>
    <p:sldId id="545" r:id="rId43"/>
    <p:sldId id="548" r:id="rId44"/>
    <p:sldId id="286" r:id="rId45"/>
    <p:sldId id="457" r:id="rId46"/>
    <p:sldId id="447" r:id="rId47"/>
    <p:sldId id="448" r:id="rId48"/>
    <p:sldId id="449" r:id="rId49"/>
    <p:sldId id="456" r:id="rId50"/>
    <p:sldId id="450" r:id="rId51"/>
    <p:sldId id="451" r:id="rId52"/>
    <p:sldId id="444" r:id="rId53"/>
    <p:sldId id="445" r:id="rId54"/>
    <p:sldId id="446" r:id="rId55"/>
    <p:sldId id="452" r:id="rId56"/>
    <p:sldId id="453" r:id="rId57"/>
    <p:sldId id="454" r:id="rId58"/>
    <p:sldId id="455" r:id="rId59"/>
    <p:sldId id="293" r:id="rId60"/>
    <p:sldId id="388" r:id="rId61"/>
    <p:sldId id="389" r:id="rId62"/>
    <p:sldId id="436" r:id="rId63"/>
    <p:sldId id="437" r:id="rId64"/>
    <p:sldId id="540" r:id="rId65"/>
    <p:sldId id="539" r:id="rId66"/>
    <p:sldId id="549" r:id="rId67"/>
    <p:sldId id="463" r:id="rId68"/>
    <p:sldId id="546" r:id="rId69"/>
    <p:sldId id="550" r:id="rId70"/>
    <p:sldId id="551" r:id="rId71"/>
    <p:sldId id="580" r:id="rId72"/>
    <p:sldId id="552" r:id="rId73"/>
    <p:sldId id="458" r:id="rId74"/>
    <p:sldId id="459" r:id="rId75"/>
    <p:sldId id="460" r:id="rId76"/>
    <p:sldId id="461" r:id="rId77"/>
    <p:sldId id="582" r:id="rId78"/>
    <p:sldId id="310" r:id="rId79"/>
    <p:sldId id="529" r:id="rId80"/>
    <p:sldId id="553" r:id="rId81"/>
    <p:sldId id="561" r:id="rId82"/>
    <p:sldId id="563" r:id="rId83"/>
    <p:sldId id="564" r:id="rId84"/>
    <p:sldId id="565" r:id="rId85"/>
    <p:sldId id="554" r:id="rId86"/>
    <p:sldId id="566" r:id="rId87"/>
    <p:sldId id="567" r:id="rId88"/>
    <p:sldId id="568" r:id="rId89"/>
    <p:sldId id="583" r:id="rId90"/>
    <p:sldId id="584" r:id="rId91"/>
    <p:sldId id="330" r:id="rId92"/>
    <p:sldId id="569" r:id="rId93"/>
    <p:sldId id="332" r:id="rId94"/>
    <p:sldId id="333" r:id="rId95"/>
    <p:sldId id="562" r:id="rId96"/>
    <p:sldId id="555" r:id="rId97"/>
    <p:sldId id="570" r:id="rId98"/>
    <p:sldId id="530" r:id="rId99"/>
    <p:sldId id="531" r:id="rId100"/>
    <p:sldId id="532" r:id="rId101"/>
    <p:sldId id="557" r:id="rId102"/>
    <p:sldId id="558" r:id="rId103"/>
    <p:sldId id="343" r:id="rId104"/>
    <p:sldId id="344" r:id="rId105"/>
    <p:sldId id="345" r:id="rId106"/>
    <p:sldId id="534" r:id="rId107"/>
    <p:sldId id="581" r:id="rId108"/>
    <p:sldId id="571" r:id="rId109"/>
    <p:sldId id="572" r:id="rId110"/>
    <p:sldId id="573" r:id="rId111"/>
    <p:sldId id="578" r:id="rId112"/>
    <p:sldId id="579" r:id="rId113"/>
    <p:sldId id="574" r:id="rId114"/>
    <p:sldId id="575" r:id="rId115"/>
    <p:sldId id="576" r:id="rId116"/>
    <p:sldId id="577" r:id="rId117"/>
    <p:sldId id="507" r:id="rId118"/>
    <p:sldId id="585" r:id="rId119"/>
    <p:sldId id="586" r:id="rId120"/>
    <p:sldId id="587" r:id="rId121"/>
    <p:sldId id="588" r:id="rId122"/>
    <p:sldId id="559" r:id="rId123"/>
    <p:sldId id="589" r:id="rId124"/>
    <p:sldId id="590" r:id="rId125"/>
    <p:sldId id="591" r:id="rId126"/>
    <p:sldId id="592" r:id="rId127"/>
    <p:sldId id="593" r:id="rId128"/>
    <p:sldId id="594" r:id="rId129"/>
    <p:sldId id="560" r:id="rId130"/>
    <p:sldId id="369" r:id="rId131"/>
    <p:sldId id="370" r:id="rId132"/>
    <p:sldId id="595" r:id="rId133"/>
    <p:sldId id="413" r:id="rId134"/>
    <p:sldId id="414" r:id="rId135"/>
    <p:sldId id="383" r:id="rId136"/>
    <p:sldId id="384" r:id="rId137"/>
    <p:sldId id="544" r:id="rId138"/>
    <p:sldId id="598" r:id="rId139"/>
    <p:sldId id="599" r:id="rId140"/>
    <p:sldId id="600" r:id="rId141"/>
    <p:sldId id="601" r:id="rId142"/>
    <p:sldId id="468" r:id="rId143"/>
    <p:sldId id="473" r:id="rId144"/>
    <p:sldId id="474" r:id="rId145"/>
    <p:sldId id="475" r:id="rId146"/>
    <p:sldId id="476" r:id="rId147"/>
    <p:sldId id="478" r:id="rId148"/>
    <p:sldId id="479" r:id="rId149"/>
    <p:sldId id="480" r:id="rId150"/>
    <p:sldId id="481" r:id="rId151"/>
    <p:sldId id="482" r:id="rId152"/>
    <p:sldId id="484" r:id="rId153"/>
    <p:sldId id="381" r:id="rId15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737" autoAdjust="0"/>
  </p:normalViewPr>
  <p:slideViewPr>
    <p:cSldViewPr>
      <p:cViewPr varScale="1">
        <p:scale>
          <a:sx n="86" d="100"/>
          <a:sy n="86" d="100"/>
        </p:scale>
        <p:origin x="-15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246"/>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6BDC0C79-5884-4B10-B840-2FED92C54FDB}" type="datetimeFigureOut">
              <a:rPr lang="en-US" smtClean="0"/>
              <a:pPr/>
              <a:t>3/22/2011</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r>
              <a:rPr lang="en-US" dirty="0" smtClean="0"/>
              <a:t>1</a:t>
            </a:r>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CF3A9221-8DFD-404B-9C97-2DC59BED128C}" type="slidenum">
              <a:rPr lang="en-US" smtClean="0"/>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B168869-F5D9-4AE0-A66B-2B3C231AC3D1}" type="datetimeFigureOut">
              <a:rPr lang="en-US" smtClean="0"/>
              <a:pPr/>
              <a:t>3/22/2011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r>
              <a:rPr lang="en-US" dirty="0" smtClean="0"/>
              <a:t>1</a:t>
            </a:r>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E026B63E-4F3B-436A-8C07-297ADD3451A4}" type="slidenum">
              <a:rPr lang="en-US" smtClean="0"/>
              <a:pPr/>
              <a:t>‹#›</a:t>
            </a:fld>
            <a:endParaRPr lang="en-US"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Materials Management</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4FD637C-DD4B-46A1-81C0-A624F06C4234}" type="slidenum">
              <a:rPr lang="en-US"/>
              <a:pPr fontAlgn="base">
                <a:spcBef>
                  <a:spcPct val="0"/>
                </a:spcBef>
                <a:spcAft>
                  <a:spcPct val="0"/>
                </a:spcAft>
              </a:pPr>
              <a:t>15</a:t>
            </a:fld>
            <a:endParaRPr lang="en-US" dirty="0"/>
          </a:p>
        </p:txBody>
      </p:sp>
      <p:sp>
        <p:nvSpPr>
          <p:cNvPr id="32772"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116</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Slide Image Placeholder 1"/>
          <p:cNvSpPr>
            <a:spLocks noGrp="1" noRot="1" noChangeAspect="1"/>
          </p:cNvSpPr>
          <p:nvPr>
            <p:ph type="sldImg"/>
          </p:nvPr>
        </p:nvSpPr>
        <p:spPr bwMode="auto">
          <a:noFill/>
          <a:ln>
            <a:solidFill>
              <a:srgbClr val="000000"/>
            </a:solidFill>
            <a:miter lim="800000"/>
            <a:headEnd/>
            <a:tailEnd/>
          </a:ln>
        </p:spPr>
      </p:sp>
      <p:sp>
        <p:nvSpPr>
          <p:cNvPr id="2232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Act 32 Task Force</a:t>
            </a:r>
          </a:p>
        </p:txBody>
      </p:sp>
      <p:sp>
        <p:nvSpPr>
          <p:cNvPr id="2232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ABD588-CE3A-4E7D-9ACA-8DCA60C7F59B}" type="slidenum">
              <a:rPr lang="en-US"/>
              <a:pPr fontAlgn="base">
                <a:spcBef>
                  <a:spcPct val="0"/>
                </a:spcBef>
                <a:spcAft>
                  <a:spcPct val="0"/>
                </a:spcAft>
              </a:pPr>
              <a:t>117</a:t>
            </a:fld>
            <a:endParaRPr lang="en-US" dirty="0"/>
          </a:p>
        </p:txBody>
      </p:sp>
      <p:sp>
        <p:nvSpPr>
          <p:cNvPr id="223236"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118</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119</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120</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121</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Slide Image Placeholder 1"/>
          <p:cNvSpPr>
            <a:spLocks noGrp="1" noRot="1" noChangeAspect="1" noTextEdit="1"/>
          </p:cNvSpPr>
          <p:nvPr>
            <p:ph type="sldImg"/>
          </p:nvPr>
        </p:nvSpPr>
        <p:spPr bwMode="auto">
          <a:noFill/>
          <a:ln>
            <a:solidFill>
              <a:srgbClr val="000000"/>
            </a:solidFill>
            <a:miter lim="800000"/>
            <a:headEnd/>
            <a:tailEnd/>
          </a:ln>
        </p:spPr>
      </p:sp>
      <p:sp>
        <p:nvSpPr>
          <p:cNvPr id="2488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2334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B0816C-8623-4641-915F-8F50D7359403}" type="slidenum">
              <a:rPr lang="en-US" smtClean="0"/>
              <a:pPr fontAlgn="base">
                <a:spcBef>
                  <a:spcPct val="0"/>
                </a:spcBef>
                <a:spcAft>
                  <a:spcPct val="0"/>
                </a:spcAft>
                <a:defRPr/>
              </a:pPr>
              <a:t>122</a:t>
            </a:fld>
            <a:endParaRPr lang="en-US" dirty="0" smtClean="0"/>
          </a:p>
        </p:txBody>
      </p:sp>
      <p:sp>
        <p:nvSpPr>
          <p:cNvPr id="23347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Transportation</a:t>
            </a:r>
          </a:p>
        </p:txBody>
      </p:sp>
      <p:sp>
        <p:nvSpPr>
          <p:cNvPr id="2375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D5575F-D5E9-4F00-97B6-E23DCA0A0532}" type="slidenum">
              <a:rPr lang="en-US" smtClean="0"/>
              <a:pPr fontAlgn="base">
                <a:spcBef>
                  <a:spcPct val="0"/>
                </a:spcBef>
                <a:spcAft>
                  <a:spcPct val="0"/>
                </a:spcAft>
                <a:defRPr/>
              </a:pPr>
              <a:t>123</a:t>
            </a:fld>
            <a:endParaRPr lang="en-US" dirty="0" smtClean="0"/>
          </a:p>
        </p:txBody>
      </p:sp>
      <p:sp>
        <p:nvSpPr>
          <p:cNvPr id="23757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Transportation</a:t>
            </a:r>
          </a:p>
        </p:txBody>
      </p:sp>
      <p:sp>
        <p:nvSpPr>
          <p:cNvPr id="2396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C269F1-AF54-459F-AC61-4EEA02B2DBC4}" type="slidenum">
              <a:rPr lang="en-US" smtClean="0"/>
              <a:pPr fontAlgn="base">
                <a:spcBef>
                  <a:spcPct val="0"/>
                </a:spcBef>
                <a:spcAft>
                  <a:spcPct val="0"/>
                </a:spcAft>
                <a:defRPr/>
              </a:pPr>
              <a:t>124</a:t>
            </a:fld>
            <a:endParaRPr lang="en-US" dirty="0" smtClean="0"/>
          </a:p>
        </p:txBody>
      </p:sp>
      <p:sp>
        <p:nvSpPr>
          <p:cNvPr id="23962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Transportation</a:t>
            </a:r>
          </a:p>
        </p:txBody>
      </p:sp>
      <p:sp>
        <p:nvSpPr>
          <p:cNvPr id="2416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C8AE57-F6A1-45ED-9F01-19E8B41C25B2}" type="slidenum">
              <a:rPr lang="en-US" smtClean="0"/>
              <a:pPr fontAlgn="base">
                <a:spcBef>
                  <a:spcPct val="0"/>
                </a:spcBef>
                <a:spcAft>
                  <a:spcPct val="0"/>
                </a:spcAft>
                <a:defRPr/>
              </a:pPr>
              <a:t>125</a:t>
            </a:fld>
            <a:endParaRPr lang="en-US" dirty="0" smtClean="0"/>
          </a:p>
        </p:txBody>
      </p:sp>
      <p:sp>
        <p:nvSpPr>
          <p:cNvPr id="24166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Materials Management</a:t>
            </a:r>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EB2226-146D-4BD1-BC41-B0B2487CE7AB}" type="slidenum">
              <a:rPr lang="en-US"/>
              <a:pPr fontAlgn="base">
                <a:spcBef>
                  <a:spcPct val="0"/>
                </a:spcBef>
                <a:spcAft>
                  <a:spcPct val="0"/>
                </a:spcAft>
              </a:pPr>
              <a:t>16</a:t>
            </a:fld>
            <a:endParaRPr lang="en-US" dirty="0"/>
          </a:p>
        </p:txBody>
      </p:sp>
      <p:sp>
        <p:nvSpPr>
          <p:cNvPr id="34820"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Transportation</a:t>
            </a:r>
          </a:p>
        </p:txBody>
      </p:sp>
      <p:sp>
        <p:nvSpPr>
          <p:cNvPr id="2437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95F6ED-3DD7-4CB9-8FBE-ADB1ABF03A0D}" type="slidenum">
              <a:rPr lang="en-US" smtClean="0"/>
              <a:pPr fontAlgn="base">
                <a:spcBef>
                  <a:spcPct val="0"/>
                </a:spcBef>
                <a:spcAft>
                  <a:spcPct val="0"/>
                </a:spcAft>
                <a:defRPr/>
              </a:pPr>
              <a:t>126</a:t>
            </a:fld>
            <a:endParaRPr lang="en-US" dirty="0" smtClean="0"/>
          </a:p>
        </p:txBody>
      </p:sp>
      <p:sp>
        <p:nvSpPr>
          <p:cNvPr id="24371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Transportation</a:t>
            </a:r>
          </a:p>
        </p:txBody>
      </p:sp>
      <p:sp>
        <p:nvSpPr>
          <p:cNvPr id="2457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98DAC4-A5EF-498B-BFD3-20AA828A890C}" type="slidenum">
              <a:rPr lang="en-US" smtClean="0"/>
              <a:pPr fontAlgn="base">
                <a:spcBef>
                  <a:spcPct val="0"/>
                </a:spcBef>
                <a:spcAft>
                  <a:spcPct val="0"/>
                </a:spcAft>
                <a:defRPr/>
              </a:pPr>
              <a:t>128</a:t>
            </a:fld>
            <a:endParaRPr lang="en-US" dirty="0" smtClean="0"/>
          </a:p>
        </p:txBody>
      </p:sp>
      <p:sp>
        <p:nvSpPr>
          <p:cNvPr id="24576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Slide Image Placeholder 1"/>
          <p:cNvSpPr>
            <a:spLocks noGrp="1" noRot="1" noChangeAspect="1" noTextEdit="1"/>
          </p:cNvSpPr>
          <p:nvPr>
            <p:ph type="sldImg"/>
          </p:nvPr>
        </p:nvSpPr>
        <p:spPr bwMode="auto">
          <a:noFill/>
          <a:ln>
            <a:solidFill>
              <a:srgbClr val="000000"/>
            </a:solidFill>
            <a:miter lim="800000"/>
            <a:headEnd/>
            <a:tailEnd/>
          </a:ln>
        </p:spPr>
      </p:sp>
      <p:sp>
        <p:nvSpPr>
          <p:cNvPr id="257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2498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68C4F93-2867-4D18-B563-37F9A4963D33}" type="slidenum">
              <a:rPr lang="en-US" smtClean="0"/>
              <a:pPr fontAlgn="base">
                <a:spcBef>
                  <a:spcPct val="0"/>
                </a:spcBef>
                <a:spcAft>
                  <a:spcPct val="0"/>
                </a:spcAft>
                <a:defRPr/>
              </a:pPr>
              <a:t>129</a:t>
            </a:fld>
            <a:endParaRPr lang="en-US" dirty="0" smtClean="0"/>
          </a:p>
        </p:txBody>
      </p:sp>
      <p:sp>
        <p:nvSpPr>
          <p:cNvPr id="24986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130</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131</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Safety</a:t>
            </a:r>
          </a:p>
        </p:txBody>
      </p:sp>
      <p:sp>
        <p:nvSpPr>
          <p:cNvPr id="2560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B6BE26-E41D-4CBC-8460-CB12822A1425}" type="slidenum">
              <a:rPr lang="en-US" smtClean="0"/>
              <a:pPr fontAlgn="base">
                <a:spcBef>
                  <a:spcPct val="0"/>
                </a:spcBef>
                <a:spcAft>
                  <a:spcPct val="0"/>
                </a:spcAft>
                <a:defRPr/>
              </a:pPr>
              <a:t>132</a:t>
            </a:fld>
            <a:endParaRPr lang="en-US" dirty="0" smtClean="0"/>
          </a:p>
        </p:txBody>
      </p:sp>
      <p:sp>
        <p:nvSpPr>
          <p:cNvPr id="25600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Slide Image Placeholder 1"/>
          <p:cNvSpPr>
            <a:spLocks noGrp="1" noRot="1" noChangeAspect="1" noTextEdit="1"/>
          </p:cNvSpPr>
          <p:nvPr>
            <p:ph type="sldImg"/>
          </p:nvPr>
        </p:nvSpPr>
        <p:spPr bwMode="auto">
          <a:noFill/>
          <a:ln>
            <a:solidFill>
              <a:srgbClr val="000000"/>
            </a:solidFill>
            <a:miter lim="800000"/>
            <a:headEnd/>
            <a:tailEnd/>
          </a:ln>
        </p:spPr>
      </p:sp>
      <p:sp>
        <p:nvSpPr>
          <p:cNvPr id="261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2580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5424BE-7E97-4019-B59A-33A46F7BCE8D}" type="slidenum">
              <a:rPr lang="en-US" smtClean="0"/>
              <a:pPr fontAlgn="base">
                <a:spcBef>
                  <a:spcPct val="0"/>
                </a:spcBef>
                <a:spcAft>
                  <a:spcPct val="0"/>
                </a:spcAft>
                <a:defRPr/>
              </a:pPr>
              <a:t>133</a:t>
            </a:fld>
            <a:endParaRPr lang="en-US" dirty="0" smtClean="0"/>
          </a:p>
        </p:txBody>
      </p:sp>
      <p:sp>
        <p:nvSpPr>
          <p:cNvPr id="25805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Slide Image Placeholder 1"/>
          <p:cNvSpPr>
            <a:spLocks noGrp="1" noRot="1" noChangeAspect="1" noTextEdit="1"/>
          </p:cNvSpPr>
          <p:nvPr>
            <p:ph type="sldImg"/>
          </p:nvPr>
        </p:nvSpPr>
        <p:spPr bwMode="auto">
          <a:noFill/>
          <a:ln>
            <a:solidFill>
              <a:srgbClr val="000000"/>
            </a:solidFill>
            <a:miter lim="800000"/>
            <a:headEnd/>
            <a:tailEnd/>
          </a:ln>
        </p:spPr>
      </p:sp>
      <p:sp>
        <p:nvSpPr>
          <p:cNvPr id="262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2600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E63159-FA2C-41B0-8DE6-8A8CC31CAE19}" type="slidenum">
              <a:rPr lang="en-US" smtClean="0"/>
              <a:pPr fontAlgn="base">
                <a:spcBef>
                  <a:spcPct val="0"/>
                </a:spcBef>
                <a:spcAft>
                  <a:spcPct val="0"/>
                </a:spcAft>
                <a:defRPr/>
              </a:pPr>
              <a:t>134</a:t>
            </a:fld>
            <a:endParaRPr lang="en-US" dirty="0" smtClean="0"/>
          </a:p>
        </p:txBody>
      </p:sp>
      <p:sp>
        <p:nvSpPr>
          <p:cNvPr id="26010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1</a:t>
            </a:r>
            <a:endParaRPr lang="en-US" dirty="0"/>
          </a:p>
        </p:txBody>
      </p:sp>
      <p:sp>
        <p:nvSpPr>
          <p:cNvPr id="5" name="Slide Number Placeholder 4"/>
          <p:cNvSpPr>
            <a:spLocks noGrp="1"/>
          </p:cNvSpPr>
          <p:nvPr>
            <p:ph type="sldNum" sz="quarter" idx="11"/>
          </p:nvPr>
        </p:nvSpPr>
        <p:spPr/>
        <p:txBody>
          <a:bodyPr/>
          <a:lstStyle/>
          <a:p>
            <a:fld id="{E026B63E-4F3B-436A-8C07-297ADD3451A4}" type="slidenum">
              <a:rPr lang="en-US" smtClean="0"/>
              <a:pPr/>
              <a:t>135</a:t>
            </a:fld>
            <a:endParaRPr lang="en-US" dirty="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1</a:t>
            </a:r>
            <a:endParaRPr lang="en-US" dirty="0"/>
          </a:p>
        </p:txBody>
      </p:sp>
      <p:sp>
        <p:nvSpPr>
          <p:cNvPr id="5" name="Slide Number Placeholder 4"/>
          <p:cNvSpPr>
            <a:spLocks noGrp="1"/>
          </p:cNvSpPr>
          <p:nvPr>
            <p:ph type="sldNum" sz="quarter" idx="11"/>
          </p:nvPr>
        </p:nvSpPr>
        <p:spPr/>
        <p:txBody>
          <a:bodyPr/>
          <a:lstStyle/>
          <a:p>
            <a:fld id="{E026B63E-4F3B-436A-8C07-297ADD3451A4}" type="slidenum">
              <a:rPr lang="en-US" smtClean="0"/>
              <a:pPr/>
              <a:t>136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17</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p:spPr>
      </p:sp>
      <p:sp>
        <p:nvSpPr>
          <p:cNvPr id="151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EC7BE8-C9AB-4552-BCAA-0FC6BA5944D4}" type="slidenum">
              <a:rPr lang="en-US" smtClean="0"/>
              <a:pPr fontAlgn="base">
                <a:spcBef>
                  <a:spcPct val="0"/>
                </a:spcBef>
                <a:spcAft>
                  <a:spcPct val="0"/>
                </a:spcAft>
                <a:defRPr/>
              </a:pPr>
              <a:t>18</a:t>
            </a:fld>
            <a:endParaRPr lang="en-US" dirty="0" smtClean="0"/>
          </a:p>
        </p:txBody>
      </p:sp>
      <p:sp>
        <p:nvSpPr>
          <p:cNvPr id="3891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1</a:t>
            </a:r>
            <a:endParaRPr lang="en-US" dirty="0"/>
          </a:p>
        </p:txBody>
      </p:sp>
      <p:sp>
        <p:nvSpPr>
          <p:cNvPr id="5" name="Slide Number Placeholder 4"/>
          <p:cNvSpPr>
            <a:spLocks noGrp="1"/>
          </p:cNvSpPr>
          <p:nvPr>
            <p:ph type="sldNum" sz="quarter" idx="11"/>
          </p:nvPr>
        </p:nvSpPr>
        <p:spPr/>
        <p:txBody>
          <a:bodyPr/>
          <a:lstStyle/>
          <a:p>
            <a:fld id="{E026B63E-4F3B-436A-8C07-297ADD3451A4}" type="slidenum">
              <a:rPr lang="en-US" smtClean="0"/>
              <a:pPr/>
              <a:t>153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 working w/municipal governments on cooperative efforts/use of YMCA pool/community use of libraries/contract with YMCA for lifeguards</a:t>
            </a:r>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A8EDF7-6D0E-413C-8E45-FD5411608205}" type="slidenum">
              <a:rPr lang="en-US" smtClean="0"/>
              <a:pPr fontAlgn="base">
                <a:spcBef>
                  <a:spcPct val="0"/>
                </a:spcBef>
                <a:spcAft>
                  <a:spcPct val="0"/>
                </a:spcAft>
                <a:defRPr/>
              </a:pPr>
              <a:t>19</a:t>
            </a:fld>
            <a:endParaRPr lang="en-US" dirty="0" smtClean="0"/>
          </a:p>
        </p:txBody>
      </p:sp>
      <p:sp>
        <p:nvSpPr>
          <p:cNvPr id="4506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FAE013-DE68-4E31-92E0-25CE0239BAE9}" type="slidenum">
              <a:rPr lang="en-US" smtClean="0"/>
              <a:pPr fontAlgn="base">
                <a:spcBef>
                  <a:spcPct val="0"/>
                </a:spcBef>
                <a:spcAft>
                  <a:spcPct val="0"/>
                </a:spcAft>
                <a:defRPr/>
              </a:pPr>
              <a:t>22</a:t>
            </a:fld>
            <a:endParaRPr lang="en-US" dirty="0" smtClean="0"/>
          </a:p>
        </p:txBody>
      </p:sp>
      <p:sp>
        <p:nvSpPr>
          <p:cNvPr id="4915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 look at awards of achievement from PASBO/ASBO in past</a:t>
            </a:r>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12FBB2-7E0D-4124-88B7-6533B6FD2FC5}" type="slidenum">
              <a:rPr lang="en-US" smtClean="0"/>
              <a:pPr fontAlgn="base">
                <a:spcBef>
                  <a:spcPct val="0"/>
                </a:spcBef>
                <a:spcAft>
                  <a:spcPct val="0"/>
                </a:spcAft>
                <a:defRPr/>
              </a:pPr>
              <a:t>24</a:t>
            </a:fld>
            <a:endParaRPr lang="en-US" dirty="0" smtClean="0"/>
          </a:p>
        </p:txBody>
      </p:sp>
      <p:sp>
        <p:nvSpPr>
          <p:cNvPr id="5120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ABE019-827C-41E5-9B96-5F824AE58D94}" type="slidenum">
              <a:rPr lang="en-US" smtClean="0"/>
              <a:pPr fontAlgn="base">
                <a:spcBef>
                  <a:spcPct val="0"/>
                </a:spcBef>
                <a:spcAft>
                  <a:spcPct val="0"/>
                </a:spcAft>
                <a:defRPr/>
              </a:pPr>
              <a:t>26</a:t>
            </a:fld>
            <a:endParaRPr lang="en-US" dirty="0" smtClean="0"/>
          </a:p>
        </p:txBody>
      </p:sp>
      <p:sp>
        <p:nvSpPr>
          <p:cNvPr id="5325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27</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28</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1</a:t>
            </a:r>
            <a:endParaRPr lang="en-US" dirty="0"/>
          </a:p>
        </p:txBody>
      </p:sp>
      <p:sp>
        <p:nvSpPr>
          <p:cNvPr id="5" name="Slide Number Placeholder 4"/>
          <p:cNvSpPr>
            <a:spLocks noGrp="1"/>
          </p:cNvSpPr>
          <p:nvPr>
            <p:ph type="sldNum" sz="quarter" idx="11"/>
          </p:nvPr>
        </p:nvSpPr>
        <p:spPr/>
        <p:txBody>
          <a:bodyPr/>
          <a:lstStyle/>
          <a:p>
            <a:fld id="{E026B63E-4F3B-436A-8C07-297ADD3451A4}"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8055EC-E8DC-4ED6-8F6F-284DBE58D8B0}" type="slidenum">
              <a:rPr lang="en-US" smtClean="0"/>
              <a:pPr fontAlgn="base">
                <a:spcBef>
                  <a:spcPct val="0"/>
                </a:spcBef>
                <a:spcAft>
                  <a:spcPct val="0"/>
                </a:spcAft>
                <a:defRPr/>
              </a:pPr>
              <a:t>29</a:t>
            </a:fld>
            <a:endParaRPr lang="en-US" dirty="0" smtClean="0"/>
          </a:p>
        </p:txBody>
      </p:sp>
      <p:sp>
        <p:nvSpPr>
          <p:cNvPr id="6144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Communications</a:t>
            </a:r>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A4842E-98DC-471C-AFA7-0EC60E816F47}" type="slidenum">
              <a:rPr lang="en-US"/>
              <a:pPr fontAlgn="base">
                <a:spcBef>
                  <a:spcPct val="0"/>
                </a:spcBef>
                <a:spcAft>
                  <a:spcPct val="0"/>
                </a:spcAft>
              </a:pPr>
              <a:t>30</a:t>
            </a:fld>
            <a:endParaRPr lang="en-US" dirty="0"/>
          </a:p>
        </p:txBody>
      </p:sp>
      <p:sp>
        <p:nvSpPr>
          <p:cNvPr id="59396"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70301C-5341-4516-A24D-473D47E96302}" type="slidenum">
              <a:rPr lang="en-US" smtClean="0"/>
              <a:pPr fontAlgn="base">
                <a:spcBef>
                  <a:spcPct val="0"/>
                </a:spcBef>
                <a:spcAft>
                  <a:spcPct val="0"/>
                </a:spcAft>
                <a:defRPr/>
              </a:pPr>
              <a:t>31</a:t>
            </a:fld>
            <a:endParaRPr lang="en-US" dirty="0" smtClean="0"/>
          </a:p>
        </p:txBody>
      </p:sp>
      <p:sp>
        <p:nvSpPr>
          <p:cNvPr id="7373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5E1196-E946-4756-A631-C42BEE69DEEC}" type="slidenum">
              <a:rPr lang="en-US" smtClean="0"/>
              <a:pPr fontAlgn="base">
                <a:spcBef>
                  <a:spcPct val="0"/>
                </a:spcBef>
                <a:spcAft>
                  <a:spcPct val="0"/>
                </a:spcAft>
                <a:defRPr/>
              </a:pPr>
              <a:t>32</a:t>
            </a:fld>
            <a:endParaRPr lang="en-US" dirty="0" smtClean="0"/>
          </a:p>
        </p:txBody>
      </p:sp>
      <p:sp>
        <p:nvSpPr>
          <p:cNvPr id="6758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F4498A-810A-4171-AED0-8A4A4527190A}" type="slidenum">
              <a:rPr lang="en-US" smtClean="0"/>
              <a:pPr fontAlgn="base">
                <a:spcBef>
                  <a:spcPct val="0"/>
                </a:spcBef>
                <a:spcAft>
                  <a:spcPct val="0"/>
                </a:spcAft>
                <a:defRPr/>
              </a:pPr>
              <a:t>33</a:t>
            </a:fld>
            <a:endParaRPr lang="en-US" dirty="0" smtClean="0"/>
          </a:p>
        </p:txBody>
      </p:sp>
      <p:sp>
        <p:nvSpPr>
          <p:cNvPr id="7578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1</a:t>
            </a:r>
            <a:endParaRPr lang="en-US" dirty="0"/>
          </a:p>
        </p:txBody>
      </p:sp>
      <p:sp>
        <p:nvSpPr>
          <p:cNvPr id="5" name="Slide Number Placeholder 4"/>
          <p:cNvSpPr>
            <a:spLocks noGrp="1"/>
          </p:cNvSpPr>
          <p:nvPr>
            <p:ph type="sldNum" sz="quarter" idx="11"/>
          </p:nvPr>
        </p:nvSpPr>
        <p:spPr/>
        <p:txBody>
          <a:bodyPr/>
          <a:lstStyle/>
          <a:p>
            <a:pPr>
              <a:defRPr/>
            </a:pPr>
            <a:fld id="{9E2EB21D-ABCA-4888-97AE-B57433D5D402}" type="slidenum">
              <a:rPr lang="en-US" smtClean="0"/>
              <a:pPr>
                <a:defRPr/>
              </a:pPr>
              <a:t>34</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BCA604-A053-44A2-96C8-4632A311F56F}" type="slidenum">
              <a:rPr lang="en-US" smtClean="0"/>
              <a:pPr fontAlgn="base">
                <a:spcBef>
                  <a:spcPct val="0"/>
                </a:spcBef>
                <a:spcAft>
                  <a:spcPct val="0"/>
                </a:spcAft>
                <a:defRPr/>
              </a:pPr>
              <a:t>35</a:t>
            </a:fld>
            <a:endParaRPr lang="en-US" dirty="0" smtClean="0"/>
          </a:p>
        </p:txBody>
      </p:sp>
      <p:sp>
        <p:nvSpPr>
          <p:cNvPr id="7168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056ED4-A63A-42AE-9B01-CD90E5B52AF4}" type="slidenum">
              <a:rPr lang="en-US" smtClean="0"/>
              <a:pPr fontAlgn="base">
                <a:spcBef>
                  <a:spcPct val="0"/>
                </a:spcBef>
                <a:spcAft>
                  <a:spcPct val="0"/>
                </a:spcAft>
                <a:defRPr/>
              </a:pPr>
              <a:t>36</a:t>
            </a:fld>
            <a:endParaRPr lang="en-US" dirty="0" smtClean="0"/>
          </a:p>
        </p:txBody>
      </p:sp>
      <p:sp>
        <p:nvSpPr>
          <p:cNvPr id="6963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6C8991-91B5-4438-848F-A2D8BAC9C67B}" type="slidenum">
              <a:rPr lang="en-US" smtClean="0"/>
              <a:pPr fontAlgn="base">
                <a:spcBef>
                  <a:spcPct val="0"/>
                </a:spcBef>
                <a:spcAft>
                  <a:spcPct val="0"/>
                </a:spcAft>
                <a:defRPr/>
              </a:pPr>
              <a:t>37</a:t>
            </a:fld>
            <a:endParaRPr lang="en-US" dirty="0" smtClean="0"/>
          </a:p>
        </p:txBody>
      </p:sp>
      <p:sp>
        <p:nvSpPr>
          <p:cNvPr id="6349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1</a:t>
            </a:r>
            <a:endParaRPr lang="en-US" dirty="0"/>
          </a:p>
        </p:txBody>
      </p:sp>
      <p:sp>
        <p:nvSpPr>
          <p:cNvPr id="5" name="Slide Number Placeholder 4"/>
          <p:cNvSpPr>
            <a:spLocks noGrp="1"/>
          </p:cNvSpPr>
          <p:nvPr>
            <p:ph type="sldNum" sz="quarter" idx="11"/>
          </p:nvPr>
        </p:nvSpPr>
        <p:spPr/>
        <p:txBody>
          <a:bodyPr/>
          <a:lstStyle/>
          <a:p>
            <a:pPr>
              <a:defRPr/>
            </a:pPr>
            <a:fld id="{9E2EB21D-ABCA-4888-97AE-B57433D5D402}" type="slidenum">
              <a:rPr lang="en-US" smtClean="0"/>
              <a:pPr>
                <a:defRPr/>
              </a:pPr>
              <a:t>38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 5</a:t>
            </a:r>
            <a:r>
              <a:rPr lang="en-US" baseline="30000" dirty="0" smtClean="0"/>
              <a:t>th</a:t>
            </a:r>
            <a:r>
              <a:rPr lang="en-US" dirty="0" smtClean="0"/>
              <a:t> bullet-employed by one district/contracted to other (MUST consider liability, WC issues)</a:t>
            </a:r>
          </a:p>
          <a:p>
            <a:pPr eaLnBrk="1" hangingPunct="1">
              <a:spcBef>
                <a:spcPct val="0"/>
              </a:spcBef>
            </a:pPr>
            <a:r>
              <a:rPr lang="en-US" dirty="0" smtClean="0"/>
              <a:t>Bullet #4 – Head Teacher, number of staff or students – reasonable number as a key</a:t>
            </a: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E8140D-1CEF-4DFA-B5E7-F05FBF1EEDC7}" type="slidenum">
              <a:rPr lang="en-US" smtClean="0"/>
              <a:pPr fontAlgn="base">
                <a:spcBef>
                  <a:spcPct val="0"/>
                </a:spcBef>
                <a:spcAft>
                  <a:spcPct val="0"/>
                </a:spcAft>
                <a:defRPr/>
              </a:pPr>
              <a:t>3</a:t>
            </a:fld>
            <a:endParaRPr lang="en-US" dirty="0" smtClean="0"/>
          </a:p>
        </p:txBody>
      </p:sp>
      <p:sp>
        <p:nvSpPr>
          <p:cNvPr id="2048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03A326-F178-4234-9EBE-173AD94473CB}" type="slidenum">
              <a:rPr lang="en-US" smtClean="0"/>
              <a:pPr fontAlgn="base">
                <a:spcBef>
                  <a:spcPct val="0"/>
                </a:spcBef>
                <a:spcAft>
                  <a:spcPct val="0"/>
                </a:spcAft>
                <a:defRPr/>
              </a:pPr>
              <a:t>39</a:t>
            </a:fld>
            <a:endParaRPr lang="en-US" dirty="0" smtClean="0"/>
          </a:p>
        </p:txBody>
      </p:sp>
      <p:sp>
        <p:nvSpPr>
          <p:cNvPr id="6554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2A777C-E4BB-4892-BE9A-A9F38FF0BE6D}" type="slidenum">
              <a:rPr lang="en-US" smtClean="0"/>
              <a:pPr fontAlgn="base">
                <a:spcBef>
                  <a:spcPct val="0"/>
                </a:spcBef>
                <a:spcAft>
                  <a:spcPct val="0"/>
                </a:spcAft>
                <a:defRPr/>
              </a:pPr>
              <a:t>40</a:t>
            </a:fld>
            <a:endParaRPr lang="en-US" dirty="0" smtClean="0"/>
          </a:p>
        </p:txBody>
      </p:sp>
      <p:sp>
        <p:nvSpPr>
          <p:cNvPr id="7782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2A777C-E4BB-4892-BE9A-A9F38FF0BE6D}" type="slidenum">
              <a:rPr lang="en-US" smtClean="0"/>
              <a:pPr fontAlgn="base">
                <a:spcBef>
                  <a:spcPct val="0"/>
                </a:spcBef>
                <a:spcAft>
                  <a:spcPct val="0"/>
                </a:spcAft>
                <a:defRPr/>
              </a:pPr>
              <a:t>41</a:t>
            </a:fld>
            <a:endParaRPr lang="en-US" dirty="0" smtClean="0"/>
          </a:p>
        </p:txBody>
      </p:sp>
      <p:sp>
        <p:nvSpPr>
          <p:cNvPr id="7782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Green</a:t>
            </a:r>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2A777C-E4BB-4892-BE9A-A9F38FF0BE6D}" type="slidenum">
              <a:rPr lang="en-US" smtClean="0"/>
              <a:pPr fontAlgn="base">
                <a:spcBef>
                  <a:spcPct val="0"/>
                </a:spcBef>
                <a:spcAft>
                  <a:spcPct val="0"/>
                </a:spcAft>
                <a:defRPr/>
              </a:pPr>
              <a:t>42</a:t>
            </a:fld>
            <a:endParaRPr lang="en-US" dirty="0" smtClean="0"/>
          </a:p>
        </p:txBody>
      </p:sp>
      <p:sp>
        <p:nvSpPr>
          <p:cNvPr id="7782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p:spPr>
      </p:sp>
      <p:sp>
        <p:nvSpPr>
          <p:cNvPr id="172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0E563-EDFF-4073-9CD7-EDF01E4578D3}" type="slidenum">
              <a:rPr lang="en-US" smtClean="0"/>
              <a:pPr fontAlgn="base">
                <a:spcBef>
                  <a:spcPct val="0"/>
                </a:spcBef>
                <a:spcAft>
                  <a:spcPct val="0"/>
                </a:spcAft>
                <a:defRPr/>
              </a:pPr>
              <a:t>43</a:t>
            </a:fld>
            <a:endParaRPr lang="en-US" dirty="0" smtClean="0"/>
          </a:p>
        </p:txBody>
      </p:sp>
      <p:sp>
        <p:nvSpPr>
          <p:cNvPr id="7987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44</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endParaRPr lang="en-US" dirty="0" smtClean="0"/>
          </a:p>
        </p:txBody>
      </p:sp>
      <p:sp>
        <p:nvSpPr>
          <p:cNvPr id="38916"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8917" name="Slide Number Placeholder 4"/>
          <p:cNvSpPr>
            <a:spLocks noGrp="1"/>
          </p:cNvSpPr>
          <p:nvPr>
            <p:ph type="sldNum" sz="quarter" idx="5"/>
          </p:nvPr>
        </p:nvSpPr>
        <p:spPr bwMode="auto">
          <a:noFill/>
          <a:ln>
            <a:miter lim="800000"/>
            <a:headEnd/>
            <a:tailEnd/>
          </a:ln>
        </p:spPr>
        <p:txBody>
          <a:bodyPr/>
          <a:lstStyle/>
          <a:p>
            <a:fld id="{147DBAEB-7D14-4FBE-A857-8C65253BD266}" type="slidenum">
              <a:rPr lang="en-US"/>
              <a:pPr/>
              <a:t>45</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a:lstStyle/>
          <a:p>
            <a:endParaRPr lang="en-US" dirty="0" smtClean="0"/>
          </a:p>
        </p:txBody>
      </p:sp>
      <p:sp>
        <p:nvSpPr>
          <p:cNvPr id="28676" name="Footer Placeholder 3"/>
          <p:cNvSpPr>
            <a:spLocks noGrp="1"/>
          </p:cNvSpPr>
          <p:nvPr>
            <p:ph type="ftr" sz="quarter" idx="4"/>
          </p:nvPr>
        </p:nvSpPr>
        <p:spPr bwMode="auto">
          <a:noFill/>
          <a:ln>
            <a:miter lim="800000"/>
            <a:headEnd/>
            <a:tailEnd/>
          </a:ln>
        </p:spPr>
        <p:txBody>
          <a:bodyPr/>
          <a:lstStyle/>
          <a:p>
            <a:r>
              <a:rPr lang="en-US" dirty="0"/>
              <a:t>1</a:t>
            </a:r>
          </a:p>
        </p:txBody>
      </p:sp>
      <p:sp>
        <p:nvSpPr>
          <p:cNvPr id="28677" name="Slide Number Placeholder 4"/>
          <p:cNvSpPr>
            <a:spLocks noGrp="1"/>
          </p:cNvSpPr>
          <p:nvPr>
            <p:ph type="sldNum" sz="quarter" idx="5"/>
          </p:nvPr>
        </p:nvSpPr>
        <p:spPr bwMode="auto">
          <a:noFill/>
          <a:ln>
            <a:miter lim="800000"/>
            <a:headEnd/>
            <a:tailEnd/>
          </a:ln>
        </p:spPr>
        <p:txBody>
          <a:bodyPr/>
          <a:lstStyle/>
          <a:p>
            <a:fld id="{7AA96DD8-20D9-4A32-ABF3-1592A4AAC26D}" type="slidenum">
              <a:rPr lang="en-US"/>
              <a:pPr/>
              <a:t>46</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a:lstStyle/>
          <a:p>
            <a:endParaRPr lang="en-US" dirty="0" smtClean="0"/>
          </a:p>
        </p:txBody>
      </p:sp>
      <p:sp>
        <p:nvSpPr>
          <p:cNvPr id="29700" name="Footer Placeholder 3"/>
          <p:cNvSpPr>
            <a:spLocks noGrp="1"/>
          </p:cNvSpPr>
          <p:nvPr>
            <p:ph type="ftr" sz="quarter" idx="4"/>
          </p:nvPr>
        </p:nvSpPr>
        <p:spPr bwMode="auto">
          <a:noFill/>
          <a:ln>
            <a:miter lim="800000"/>
            <a:headEnd/>
            <a:tailEnd/>
          </a:ln>
        </p:spPr>
        <p:txBody>
          <a:bodyPr/>
          <a:lstStyle/>
          <a:p>
            <a:r>
              <a:rPr lang="en-US" dirty="0"/>
              <a:t>1</a:t>
            </a:r>
          </a:p>
        </p:txBody>
      </p:sp>
      <p:sp>
        <p:nvSpPr>
          <p:cNvPr id="29701" name="Slide Number Placeholder 4"/>
          <p:cNvSpPr>
            <a:spLocks noGrp="1"/>
          </p:cNvSpPr>
          <p:nvPr>
            <p:ph type="sldNum" sz="quarter" idx="5"/>
          </p:nvPr>
        </p:nvSpPr>
        <p:spPr bwMode="auto">
          <a:noFill/>
          <a:ln>
            <a:miter lim="800000"/>
            <a:headEnd/>
            <a:tailEnd/>
          </a:ln>
        </p:spPr>
        <p:txBody>
          <a:bodyPr/>
          <a:lstStyle/>
          <a:p>
            <a:fld id="{D29DE5AE-0378-421F-AFAC-954F272D0D7E}" type="slidenum">
              <a:rPr lang="en-US"/>
              <a:pPr/>
              <a:t>47</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a:lstStyle/>
          <a:p>
            <a:endParaRPr lang="en-US" dirty="0" smtClean="0"/>
          </a:p>
        </p:txBody>
      </p:sp>
      <p:sp>
        <p:nvSpPr>
          <p:cNvPr id="30724"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0725" name="Slide Number Placeholder 4"/>
          <p:cNvSpPr>
            <a:spLocks noGrp="1"/>
          </p:cNvSpPr>
          <p:nvPr>
            <p:ph type="sldNum" sz="quarter" idx="5"/>
          </p:nvPr>
        </p:nvSpPr>
        <p:spPr bwMode="auto">
          <a:noFill/>
          <a:ln>
            <a:miter lim="800000"/>
            <a:headEnd/>
            <a:tailEnd/>
          </a:ln>
        </p:spPr>
        <p:txBody>
          <a:bodyPr/>
          <a:lstStyle/>
          <a:p>
            <a:fld id="{76A5F504-56A9-49F0-9EA0-B541DD269C26}" type="slidenum">
              <a:rPr lang="en-US"/>
              <a:pPr/>
              <a:t>48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2FD6A8-E972-4D68-B675-83D0EEC55D35}" type="slidenum">
              <a:rPr lang="en-US" smtClean="0"/>
              <a:pPr fontAlgn="base">
                <a:spcBef>
                  <a:spcPct val="0"/>
                </a:spcBef>
                <a:spcAft>
                  <a:spcPct val="0"/>
                </a:spcAft>
                <a:defRPr/>
              </a:pPr>
              <a:t>5</a:t>
            </a:fld>
            <a:endParaRPr lang="en-US" dirty="0" smtClean="0"/>
          </a:p>
        </p:txBody>
      </p:sp>
      <p:sp>
        <p:nvSpPr>
          <p:cNvPr id="2253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a:lstStyle/>
          <a:p>
            <a:endParaRPr lang="en-US" dirty="0" smtClean="0"/>
          </a:p>
        </p:txBody>
      </p:sp>
      <p:sp>
        <p:nvSpPr>
          <p:cNvPr id="37892"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7893" name="Slide Number Placeholder 4"/>
          <p:cNvSpPr>
            <a:spLocks noGrp="1"/>
          </p:cNvSpPr>
          <p:nvPr>
            <p:ph type="sldNum" sz="quarter" idx="5"/>
          </p:nvPr>
        </p:nvSpPr>
        <p:spPr bwMode="auto">
          <a:noFill/>
          <a:ln>
            <a:miter lim="800000"/>
            <a:headEnd/>
            <a:tailEnd/>
          </a:ln>
        </p:spPr>
        <p:txBody>
          <a:bodyPr/>
          <a:lstStyle/>
          <a:p>
            <a:fld id="{4B65F4CF-5D60-48B1-A2DF-87F86CC2B104}" type="slidenum">
              <a:rPr lang="en-US"/>
              <a:pPr/>
              <a:t>49</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endParaRPr lang="en-US" dirty="0" smtClean="0"/>
          </a:p>
        </p:txBody>
      </p:sp>
      <p:sp>
        <p:nvSpPr>
          <p:cNvPr id="31748"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1749" name="Slide Number Placeholder 4"/>
          <p:cNvSpPr>
            <a:spLocks noGrp="1"/>
          </p:cNvSpPr>
          <p:nvPr>
            <p:ph type="sldNum" sz="quarter" idx="5"/>
          </p:nvPr>
        </p:nvSpPr>
        <p:spPr bwMode="auto">
          <a:noFill/>
          <a:ln>
            <a:miter lim="800000"/>
            <a:headEnd/>
            <a:tailEnd/>
          </a:ln>
        </p:spPr>
        <p:txBody>
          <a:bodyPr/>
          <a:lstStyle/>
          <a:p>
            <a:fld id="{C5FFB9A1-D913-4CC6-A298-8DEB5BD737BF}" type="slidenum">
              <a:rPr lang="en-US"/>
              <a:pPr/>
              <a:t>50</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endParaRPr lang="en-US" dirty="0" smtClean="0"/>
          </a:p>
        </p:txBody>
      </p:sp>
      <p:sp>
        <p:nvSpPr>
          <p:cNvPr id="32772"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2773" name="Slide Number Placeholder 4"/>
          <p:cNvSpPr>
            <a:spLocks noGrp="1"/>
          </p:cNvSpPr>
          <p:nvPr>
            <p:ph type="sldNum" sz="quarter" idx="5"/>
          </p:nvPr>
        </p:nvSpPr>
        <p:spPr bwMode="auto">
          <a:noFill/>
          <a:ln>
            <a:miter lim="800000"/>
            <a:headEnd/>
            <a:tailEnd/>
          </a:ln>
        </p:spPr>
        <p:txBody>
          <a:bodyPr/>
          <a:lstStyle/>
          <a:p>
            <a:fld id="{1275BD70-9B21-41E9-ACF7-A8FB42D9FC6C}" type="slidenum">
              <a:rPr lang="en-US"/>
              <a:pPr/>
              <a:t>51</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a:lstStyle/>
          <a:p>
            <a:endParaRPr lang="en-US" dirty="0" smtClean="0"/>
          </a:p>
        </p:txBody>
      </p:sp>
      <p:sp>
        <p:nvSpPr>
          <p:cNvPr id="25604" name="Footer Placeholder 3"/>
          <p:cNvSpPr>
            <a:spLocks noGrp="1"/>
          </p:cNvSpPr>
          <p:nvPr>
            <p:ph type="ftr" sz="quarter" idx="4"/>
          </p:nvPr>
        </p:nvSpPr>
        <p:spPr bwMode="auto">
          <a:noFill/>
          <a:ln>
            <a:miter lim="800000"/>
            <a:headEnd/>
            <a:tailEnd/>
          </a:ln>
        </p:spPr>
        <p:txBody>
          <a:bodyPr/>
          <a:lstStyle/>
          <a:p>
            <a:r>
              <a:rPr lang="en-US" dirty="0"/>
              <a:t>1</a:t>
            </a:r>
          </a:p>
        </p:txBody>
      </p:sp>
      <p:sp>
        <p:nvSpPr>
          <p:cNvPr id="25605" name="Slide Number Placeholder 4"/>
          <p:cNvSpPr>
            <a:spLocks noGrp="1"/>
          </p:cNvSpPr>
          <p:nvPr>
            <p:ph type="sldNum" sz="quarter" idx="5"/>
          </p:nvPr>
        </p:nvSpPr>
        <p:spPr bwMode="auto">
          <a:noFill/>
          <a:ln>
            <a:miter lim="800000"/>
            <a:headEnd/>
            <a:tailEnd/>
          </a:ln>
        </p:spPr>
        <p:txBody>
          <a:bodyPr/>
          <a:lstStyle/>
          <a:p>
            <a:fld id="{2BBF7205-4968-48DE-9977-CBE76DAD284F}" type="slidenum">
              <a:rPr lang="en-US"/>
              <a:pPr/>
              <a:t>52</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endParaRPr lang="en-US" dirty="0" smtClean="0"/>
          </a:p>
        </p:txBody>
      </p:sp>
      <p:sp>
        <p:nvSpPr>
          <p:cNvPr id="26628" name="Footer Placeholder 3"/>
          <p:cNvSpPr>
            <a:spLocks noGrp="1"/>
          </p:cNvSpPr>
          <p:nvPr>
            <p:ph type="ftr" sz="quarter" idx="4"/>
          </p:nvPr>
        </p:nvSpPr>
        <p:spPr bwMode="auto">
          <a:noFill/>
          <a:ln>
            <a:miter lim="800000"/>
            <a:headEnd/>
            <a:tailEnd/>
          </a:ln>
        </p:spPr>
        <p:txBody>
          <a:bodyPr/>
          <a:lstStyle/>
          <a:p>
            <a:r>
              <a:rPr lang="en-US" dirty="0"/>
              <a:t>1</a:t>
            </a:r>
          </a:p>
        </p:txBody>
      </p:sp>
      <p:sp>
        <p:nvSpPr>
          <p:cNvPr id="26629" name="Slide Number Placeholder 4"/>
          <p:cNvSpPr>
            <a:spLocks noGrp="1"/>
          </p:cNvSpPr>
          <p:nvPr>
            <p:ph type="sldNum" sz="quarter" idx="5"/>
          </p:nvPr>
        </p:nvSpPr>
        <p:spPr bwMode="auto">
          <a:noFill/>
          <a:ln>
            <a:miter lim="800000"/>
            <a:headEnd/>
            <a:tailEnd/>
          </a:ln>
        </p:spPr>
        <p:txBody>
          <a:bodyPr/>
          <a:lstStyle/>
          <a:p>
            <a:fld id="{91E0CFF2-D274-43A8-BBD0-71820F7ED4ED}" type="slidenum">
              <a:rPr lang="en-US"/>
              <a:pPr/>
              <a:t>53</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a:lstStyle/>
          <a:p>
            <a:endParaRPr lang="en-US" dirty="0" smtClean="0"/>
          </a:p>
        </p:txBody>
      </p:sp>
      <p:sp>
        <p:nvSpPr>
          <p:cNvPr id="27652" name="Footer Placeholder 3"/>
          <p:cNvSpPr>
            <a:spLocks noGrp="1"/>
          </p:cNvSpPr>
          <p:nvPr>
            <p:ph type="ftr" sz="quarter" idx="4"/>
          </p:nvPr>
        </p:nvSpPr>
        <p:spPr bwMode="auto">
          <a:noFill/>
          <a:ln>
            <a:miter lim="800000"/>
            <a:headEnd/>
            <a:tailEnd/>
          </a:ln>
        </p:spPr>
        <p:txBody>
          <a:bodyPr/>
          <a:lstStyle/>
          <a:p>
            <a:r>
              <a:rPr lang="en-US" dirty="0"/>
              <a:t>1</a:t>
            </a:r>
          </a:p>
        </p:txBody>
      </p:sp>
      <p:sp>
        <p:nvSpPr>
          <p:cNvPr id="27653" name="Slide Number Placeholder 4"/>
          <p:cNvSpPr>
            <a:spLocks noGrp="1"/>
          </p:cNvSpPr>
          <p:nvPr>
            <p:ph type="sldNum" sz="quarter" idx="5"/>
          </p:nvPr>
        </p:nvSpPr>
        <p:spPr bwMode="auto">
          <a:noFill/>
          <a:ln>
            <a:miter lim="800000"/>
            <a:headEnd/>
            <a:tailEnd/>
          </a:ln>
        </p:spPr>
        <p:txBody>
          <a:bodyPr/>
          <a:lstStyle/>
          <a:p>
            <a:fld id="{6CD25DEA-F15E-4B40-899B-5A70BD233E86}" type="slidenum">
              <a:rPr lang="en-US"/>
              <a:pPr/>
              <a:t>54</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a:lstStyle/>
          <a:p>
            <a:endParaRPr lang="en-US" dirty="0" smtClean="0"/>
          </a:p>
        </p:txBody>
      </p:sp>
      <p:sp>
        <p:nvSpPr>
          <p:cNvPr id="33796"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3797" name="Slide Number Placeholder 4"/>
          <p:cNvSpPr>
            <a:spLocks noGrp="1"/>
          </p:cNvSpPr>
          <p:nvPr>
            <p:ph type="sldNum" sz="quarter" idx="5"/>
          </p:nvPr>
        </p:nvSpPr>
        <p:spPr bwMode="auto">
          <a:noFill/>
          <a:ln>
            <a:miter lim="800000"/>
            <a:headEnd/>
            <a:tailEnd/>
          </a:ln>
        </p:spPr>
        <p:txBody>
          <a:bodyPr/>
          <a:lstStyle/>
          <a:p>
            <a:fld id="{CF495322-10F1-4492-8B3B-BD32EF60A0C6}" type="slidenum">
              <a:rPr lang="en-US"/>
              <a:pPr/>
              <a:t>55</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endParaRPr lang="en-US" dirty="0" smtClean="0"/>
          </a:p>
        </p:txBody>
      </p:sp>
      <p:sp>
        <p:nvSpPr>
          <p:cNvPr id="34820"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4821" name="Slide Number Placeholder 4"/>
          <p:cNvSpPr>
            <a:spLocks noGrp="1"/>
          </p:cNvSpPr>
          <p:nvPr>
            <p:ph type="sldNum" sz="quarter" idx="5"/>
          </p:nvPr>
        </p:nvSpPr>
        <p:spPr bwMode="auto">
          <a:noFill/>
          <a:ln>
            <a:miter lim="800000"/>
            <a:headEnd/>
            <a:tailEnd/>
          </a:ln>
        </p:spPr>
        <p:txBody>
          <a:bodyPr/>
          <a:lstStyle/>
          <a:p>
            <a:fld id="{22659977-5388-4F96-80AF-E227F176A8B5}" type="slidenum">
              <a:rPr lang="en-US"/>
              <a:pPr/>
              <a:t>56</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a:lstStyle/>
          <a:p>
            <a:endParaRPr lang="en-US" dirty="0" smtClean="0"/>
          </a:p>
        </p:txBody>
      </p:sp>
      <p:sp>
        <p:nvSpPr>
          <p:cNvPr id="35844"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5845" name="Slide Number Placeholder 4"/>
          <p:cNvSpPr>
            <a:spLocks noGrp="1"/>
          </p:cNvSpPr>
          <p:nvPr>
            <p:ph type="sldNum" sz="quarter" idx="5"/>
          </p:nvPr>
        </p:nvSpPr>
        <p:spPr bwMode="auto">
          <a:noFill/>
          <a:ln>
            <a:miter lim="800000"/>
            <a:headEnd/>
            <a:tailEnd/>
          </a:ln>
        </p:spPr>
        <p:txBody>
          <a:bodyPr/>
          <a:lstStyle/>
          <a:p>
            <a:fld id="{A83D5100-5319-4E1A-B5AC-867AED691489}" type="slidenum">
              <a:rPr lang="en-US"/>
              <a:pPr/>
              <a:t>57</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a:lstStyle/>
          <a:p>
            <a:endParaRPr lang="en-US" dirty="0" smtClean="0"/>
          </a:p>
        </p:txBody>
      </p:sp>
      <p:sp>
        <p:nvSpPr>
          <p:cNvPr id="36868" name="Footer Placeholder 3"/>
          <p:cNvSpPr>
            <a:spLocks noGrp="1"/>
          </p:cNvSpPr>
          <p:nvPr>
            <p:ph type="ftr" sz="quarter" idx="4"/>
          </p:nvPr>
        </p:nvSpPr>
        <p:spPr bwMode="auto">
          <a:noFill/>
          <a:ln>
            <a:miter lim="800000"/>
            <a:headEnd/>
            <a:tailEnd/>
          </a:ln>
        </p:spPr>
        <p:txBody>
          <a:bodyPr/>
          <a:lstStyle/>
          <a:p>
            <a:r>
              <a:rPr lang="en-US" dirty="0"/>
              <a:t>1</a:t>
            </a:r>
          </a:p>
        </p:txBody>
      </p:sp>
      <p:sp>
        <p:nvSpPr>
          <p:cNvPr id="36869" name="Slide Number Placeholder 4"/>
          <p:cNvSpPr>
            <a:spLocks noGrp="1"/>
          </p:cNvSpPr>
          <p:nvPr>
            <p:ph type="sldNum" sz="quarter" idx="5"/>
          </p:nvPr>
        </p:nvSpPr>
        <p:spPr bwMode="auto">
          <a:noFill/>
          <a:ln>
            <a:miter lim="800000"/>
            <a:headEnd/>
            <a:tailEnd/>
          </a:ln>
        </p:spPr>
        <p:txBody>
          <a:bodyPr/>
          <a:lstStyle/>
          <a:p>
            <a:fld id="{2BBA9526-C756-429A-B18E-597EF485D69A}" type="slidenum">
              <a:rPr lang="en-US"/>
              <a:pPr/>
              <a:t>58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6</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59</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60</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61</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Food Service</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62</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Food Service</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63</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p:spPr>
      </p:sp>
      <p:sp>
        <p:nvSpPr>
          <p:cNvPr id="183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024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CCD9CB-9DA5-4320-8DFF-0AF9050CDCF0}" type="slidenum">
              <a:rPr lang="en-US" smtClean="0"/>
              <a:pPr fontAlgn="base">
                <a:spcBef>
                  <a:spcPct val="0"/>
                </a:spcBef>
                <a:spcAft>
                  <a:spcPct val="0"/>
                </a:spcAft>
                <a:defRPr/>
              </a:pPr>
              <a:t>66</a:t>
            </a:fld>
            <a:endParaRPr lang="en-US" dirty="0" smtClean="0"/>
          </a:p>
        </p:txBody>
      </p:sp>
      <p:sp>
        <p:nvSpPr>
          <p:cNvPr id="10240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p:cNvSpPr>
          <p:nvPr>
            <p:ph type="sldImg"/>
          </p:nvPr>
        </p:nvSpPr>
        <p:spPr bwMode="auto">
          <a:noFill/>
          <a:ln>
            <a:solidFill>
              <a:srgbClr val="000000"/>
            </a:solidFill>
            <a:miter lim="800000"/>
            <a:headEnd/>
            <a:tailEnd/>
          </a:ln>
        </p:spPr>
      </p:sp>
      <p:sp>
        <p:nvSpPr>
          <p:cNvPr id="1085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Healthcare</a:t>
            </a:r>
          </a:p>
        </p:txBody>
      </p:sp>
      <p:sp>
        <p:nvSpPr>
          <p:cNvPr id="1085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572199-2734-4B65-955C-48984E9987CC}" type="slidenum">
              <a:rPr lang="en-US"/>
              <a:pPr fontAlgn="base">
                <a:spcBef>
                  <a:spcPct val="0"/>
                </a:spcBef>
                <a:spcAft>
                  <a:spcPct val="0"/>
                </a:spcAft>
              </a:pPr>
              <a:t>67</a:t>
            </a:fld>
            <a:endParaRPr lang="en-US" dirty="0"/>
          </a:p>
        </p:txBody>
      </p:sp>
      <p:sp>
        <p:nvSpPr>
          <p:cNvPr id="108548"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p:cNvSpPr>
          <p:nvPr>
            <p:ph type="sldImg"/>
          </p:nvPr>
        </p:nvSpPr>
        <p:spPr bwMode="auto">
          <a:noFill/>
          <a:ln>
            <a:solidFill>
              <a:srgbClr val="000000"/>
            </a:solidFill>
            <a:miter lim="800000"/>
            <a:headEnd/>
            <a:tailEnd/>
          </a:ln>
        </p:spPr>
      </p:sp>
      <p:sp>
        <p:nvSpPr>
          <p:cNvPr id="1105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Healthcare</a:t>
            </a:r>
          </a:p>
        </p:txBody>
      </p:sp>
      <p:sp>
        <p:nvSpPr>
          <p:cNvPr id="1105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740F87-23E5-4BAC-9B81-FFEE2CAD0C11}" type="slidenum">
              <a:rPr lang="en-US"/>
              <a:pPr fontAlgn="base">
                <a:spcBef>
                  <a:spcPct val="0"/>
                </a:spcBef>
                <a:spcAft>
                  <a:spcPct val="0"/>
                </a:spcAft>
              </a:pPr>
              <a:t>68</a:t>
            </a:fld>
            <a:endParaRPr lang="en-US" dirty="0"/>
          </a:p>
        </p:txBody>
      </p:sp>
      <p:sp>
        <p:nvSpPr>
          <p:cNvPr id="110596"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126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EC77E3-70D3-4049-8D82-FB46EAF3412B}" type="slidenum">
              <a:rPr lang="en-US" smtClean="0"/>
              <a:pPr fontAlgn="base">
                <a:spcBef>
                  <a:spcPct val="0"/>
                </a:spcBef>
                <a:spcAft>
                  <a:spcPct val="0"/>
                </a:spcAft>
                <a:defRPr/>
              </a:pPr>
              <a:t>69</a:t>
            </a:fld>
            <a:endParaRPr lang="en-US" dirty="0" smtClean="0"/>
          </a:p>
        </p:txBody>
      </p:sp>
      <p:sp>
        <p:nvSpPr>
          <p:cNvPr id="11264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146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1FE806-B379-448D-B5FE-D31679D75025}" type="slidenum">
              <a:rPr lang="en-US" smtClean="0"/>
              <a:pPr fontAlgn="base">
                <a:spcBef>
                  <a:spcPct val="0"/>
                </a:spcBef>
                <a:spcAft>
                  <a:spcPct val="0"/>
                </a:spcAft>
                <a:defRPr/>
              </a:pPr>
              <a:t>70</a:t>
            </a:fld>
            <a:endParaRPr lang="en-US" dirty="0" smtClean="0"/>
          </a:p>
        </p:txBody>
      </p:sp>
      <p:sp>
        <p:nvSpPr>
          <p:cNvPr id="11469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8</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Safety</a:t>
            </a:r>
          </a:p>
        </p:txBody>
      </p:sp>
      <p:sp>
        <p:nvSpPr>
          <p:cNvPr id="1167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39EA4A-18A3-4797-821E-0D6CCDDA7E49}" type="slidenum">
              <a:rPr lang="en-US" smtClean="0"/>
              <a:pPr fontAlgn="base">
                <a:spcBef>
                  <a:spcPct val="0"/>
                </a:spcBef>
                <a:spcAft>
                  <a:spcPct val="0"/>
                </a:spcAft>
                <a:defRPr/>
              </a:pPr>
              <a:t>71</a:t>
            </a:fld>
            <a:endParaRPr lang="en-US" dirty="0" smtClean="0"/>
          </a:p>
        </p:txBody>
      </p:sp>
      <p:sp>
        <p:nvSpPr>
          <p:cNvPr id="11674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p:spPr>
      </p:sp>
      <p:sp>
        <p:nvSpPr>
          <p:cNvPr id="191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187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F7EB65-379A-4DE4-97DD-42ADB1F28215}" type="slidenum">
              <a:rPr lang="en-US" smtClean="0"/>
              <a:pPr fontAlgn="base">
                <a:spcBef>
                  <a:spcPct val="0"/>
                </a:spcBef>
                <a:spcAft>
                  <a:spcPct val="0"/>
                </a:spcAft>
                <a:defRPr/>
              </a:pPr>
              <a:t>72</a:t>
            </a:fld>
            <a:endParaRPr lang="en-US" dirty="0" smtClean="0"/>
          </a:p>
        </p:txBody>
      </p:sp>
      <p:sp>
        <p:nvSpPr>
          <p:cNvPr id="11878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p:cNvSpPr>
          <p:nvPr>
            <p:ph type="sldImg"/>
          </p:nvPr>
        </p:nvSpPr>
        <p:spPr bwMode="auto">
          <a:noFill/>
          <a:ln>
            <a:solidFill>
              <a:srgbClr val="000000"/>
            </a:solidFill>
            <a:miter lim="800000"/>
            <a:headEnd/>
            <a:tailEnd/>
          </a:ln>
        </p:spPr>
      </p:sp>
      <p:sp>
        <p:nvSpPr>
          <p:cNvPr id="1208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IU Task Force</a:t>
            </a:r>
          </a:p>
        </p:txBody>
      </p:sp>
      <p:sp>
        <p:nvSpPr>
          <p:cNvPr id="1208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50E150-CE32-4582-BC08-52D76E795D01}" type="slidenum">
              <a:rPr lang="en-US"/>
              <a:pPr fontAlgn="base">
                <a:spcBef>
                  <a:spcPct val="0"/>
                </a:spcBef>
                <a:spcAft>
                  <a:spcPct val="0"/>
                </a:spcAft>
              </a:pPr>
              <a:t>73</a:t>
            </a:fld>
            <a:endParaRPr lang="en-US" dirty="0"/>
          </a:p>
        </p:txBody>
      </p:sp>
      <p:sp>
        <p:nvSpPr>
          <p:cNvPr id="120836"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p:cNvSpPr>
          <p:nvPr>
            <p:ph type="sldImg"/>
          </p:nvPr>
        </p:nvSpPr>
        <p:spPr bwMode="auto">
          <a:noFill/>
          <a:ln>
            <a:solidFill>
              <a:srgbClr val="000000"/>
            </a:solidFill>
            <a:miter lim="800000"/>
            <a:headEnd/>
            <a:tailEnd/>
          </a:ln>
        </p:spPr>
      </p:sp>
      <p:sp>
        <p:nvSpPr>
          <p:cNvPr id="1228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IU Task Force</a:t>
            </a:r>
          </a:p>
        </p:txBody>
      </p:sp>
      <p:sp>
        <p:nvSpPr>
          <p:cNvPr id="1228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F74C7C-ACF8-4CD1-AD80-2953B13309E4}" type="slidenum">
              <a:rPr lang="en-US"/>
              <a:pPr fontAlgn="base">
                <a:spcBef>
                  <a:spcPct val="0"/>
                </a:spcBef>
                <a:spcAft>
                  <a:spcPct val="0"/>
                </a:spcAft>
              </a:pPr>
              <a:t>74</a:t>
            </a:fld>
            <a:endParaRPr lang="en-US" dirty="0"/>
          </a:p>
        </p:txBody>
      </p:sp>
      <p:sp>
        <p:nvSpPr>
          <p:cNvPr id="122884"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p:cNvSpPr>
            <a:spLocks noGrp="1" noRot="1" noChangeAspect="1"/>
          </p:cNvSpPr>
          <p:nvPr>
            <p:ph type="sldImg"/>
          </p:nvPr>
        </p:nvSpPr>
        <p:spPr bwMode="auto">
          <a:noFill/>
          <a:ln>
            <a:solidFill>
              <a:srgbClr val="000000"/>
            </a:solidFill>
            <a:miter lim="800000"/>
            <a:headEnd/>
            <a:tailEnd/>
          </a:ln>
        </p:spPr>
      </p:sp>
      <p:sp>
        <p:nvSpPr>
          <p:cNvPr id="1249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IU Task Force</a:t>
            </a:r>
          </a:p>
        </p:txBody>
      </p:sp>
      <p:sp>
        <p:nvSpPr>
          <p:cNvPr id="1249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1BAB9C-4848-4876-9C20-435E305BA273}" type="slidenum">
              <a:rPr lang="en-US"/>
              <a:pPr fontAlgn="base">
                <a:spcBef>
                  <a:spcPct val="0"/>
                </a:spcBef>
                <a:spcAft>
                  <a:spcPct val="0"/>
                </a:spcAft>
              </a:pPr>
              <a:t>75</a:t>
            </a:fld>
            <a:endParaRPr lang="en-US" dirty="0"/>
          </a:p>
        </p:txBody>
      </p:sp>
      <p:sp>
        <p:nvSpPr>
          <p:cNvPr id="124932"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p:cNvSpPr>
            <a:spLocks noGrp="1" noRot="1" noChangeAspect="1"/>
          </p:cNvSpPr>
          <p:nvPr>
            <p:ph type="sldImg"/>
          </p:nvPr>
        </p:nvSpPr>
        <p:spPr bwMode="auto">
          <a:noFill/>
          <a:ln>
            <a:solidFill>
              <a:srgbClr val="000000"/>
            </a:solidFill>
            <a:miter lim="800000"/>
            <a:headEnd/>
            <a:tailEnd/>
          </a:ln>
        </p:spPr>
      </p:sp>
      <p:sp>
        <p:nvSpPr>
          <p:cNvPr id="1269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IU Task Force</a:t>
            </a:r>
          </a:p>
        </p:txBody>
      </p:sp>
      <p:sp>
        <p:nvSpPr>
          <p:cNvPr id="1269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38700B-E769-40C0-8F5F-951F2364AF03}" type="slidenum">
              <a:rPr lang="en-US"/>
              <a:pPr fontAlgn="base">
                <a:spcBef>
                  <a:spcPct val="0"/>
                </a:spcBef>
                <a:spcAft>
                  <a:spcPct val="0"/>
                </a:spcAft>
              </a:pPr>
              <a:t>76</a:t>
            </a:fld>
            <a:endParaRPr lang="en-US" dirty="0"/>
          </a:p>
        </p:txBody>
      </p:sp>
      <p:sp>
        <p:nvSpPr>
          <p:cNvPr id="126980"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77</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78</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lide Image Placeholder 1"/>
          <p:cNvSpPr>
            <a:spLocks noGrp="1" noRot="1" noChangeAspect="1"/>
          </p:cNvSpPr>
          <p:nvPr>
            <p:ph type="sldImg"/>
          </p:nvPr>
        </p:nvSpPr>
        <p:spPr bwMode="auto">
          <a:noFill/>
          <a:ln>
            <a:solidFill>
              <a:srgbClr val="000000"/>
            </a:solidFill>
            <a:miter lim="800000"/>
            <a:headEnd/>
            <a:tailEnd/>
          </a:ln>
        </p:spPr>
      </p:sp>
      <p:sp>
        <p:nvSpPr>
          <p:cNvPr id="1331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Materials Management</a:t>
            </a:r>
          </a:p>
        </p:txBody>
      </p:sp>
      <p:sp>
        <p:nvSpPr>
          <p:cNvPr id="1331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86C818-C1C9-4A13-B154-DCC4298EEE80}" type="slidenum">
              <a:rPr lang="en-US"/>
              <a:pPr fontAlgn="base">
                <a:spcBef>
                  <a:spcPct val="0"/>
                </a:spcBef>
                <a:spcAft>
                  <a:spcPct val="0"/>
                </a:spcAft>
              </a:pPr>
              <a:t>79</a:t>
            </a:fld>
            <a:endParaRPr lang="en-US" dirty="0"/>
          </a:p>
        </p:txBody>
      </p:sp>
      <p:sp>
        <p:nvSpPr>
          <p:cNvPr id="133124"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bwMode="auto">
          <a:noFill/>
          <a:ln>
            <a:solidFill>
              <a:srgbClr val="000000"/>
            </a:solidFill>
            <a:miter lim="800000"/>
            <a:headEnd/>
            <a:tailEnd/>
          </a:ln>
        </p:spPr>
      </p:sp>
      <p:sp>
        <p:nvSpPr>
          <p:cNvPr id="200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372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E0E979-D3D7-4957-B839-AD6D5C4A5AA0}" type="slidenum">
              <a:rPr lang="en-US" smtClean="0"/>
              <a:pPr fontAlgn="base">
                <a:spcBef>
                  <a:spcPct val="0"/>
                </a:spcBef>
                <a:spcAft>
                  <a:spcPct val="0"/>
                </a:spcAft>
                <a:defRPr/>
              </a:pPr>
              <a:t>80</a:t>
            </a:fld>
            <a:endParaRPr lang="en-US" dirty="0" smtClean="0"/>
          </a:p>
        </p:txBody>
      </p:sp>
      <p:sp>
        <p:nvSpPr>
          <p:cNvPr id="137220"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10</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p:cNvSpPr>
          <p:nvPr>
            <p:ph type="sldImg"/>
          </p:nvPr>
        </p:nvSpPr>
        <p:spPr bwMode="auto">
          <a:noFill/>
          <a:ln>
            <a:solidFill>
              <a:srgbClr val="000000"/>
            </a:solidFill>
            <a:miter lim="800000"/>
            <a:headEnd/>
            <a:tailEnd/>
          </a:ln>
        </p:spPr>
      </p:sp>
      <p:sp>
        <p:nvSpPr>
          <p:cNvPr id="1392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Communications</a:t>
            </a:r>
          </a:p>
        </p:txBody>
      </p:sp>
      <p:sp>
        <p:nvSpPr>
          <p:cNvPr id="1392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16E0A1-B279-4802-840D-BC413F4D64D6}" type="slidenum">
              <a:rPr lang="en-US"/>
              <a:pPr fontAlgn="base">
                <a:spcBef>
                  <a:spcPct val="0"/>
                </a:spcBef>
                <a:spcAft>
                  <a:spcPct val="0"/>
                </a:spcAft>
              </a:pPr>
              <a:t>81</a:t>
            </a:fld>
            <a:endParaRPr lang="en-US" dirty="0"/>
          </a:p>
        </p:txBody>
      </p:sp>
      <p:sp>
        <p:nvSpPr>
          <p:cNvPr id="139268"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82</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59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24ECE6-C8F7-4351-BC93-6A748C836B53}" type="slidenum">
              <a:rPr lang="en-US" smtClean="0"/>
              <a:pPr fontAlgn="base">
                <a:spcBef>
                  <a:spcPct val="0"/>
                </a:spcBef>
                <a:spcAft>
                  <a:spcPct val="0"/>
                </a:spcAft>
                <a:defRPr/>
              </a:pPr>
              <a:t>85</a:t>
            </a:fld>
            <a:endParaRPr lang="en-US" dirty="0" smtClean="0"/>
          </a:p>
        </p:txBody>
      </p:sp>
      <p:sp>
        <p:nvSpPr>
          <p:cNvPr id="159748"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Image Placeholder 1"/>
          <p:cNvSpPr>
            <a:spLocks noGrp="1" noRot="1" noChangeAspect="1" noTextEdit="1"/>
          </p:cNvSpPr>
          <p:nvPr>
            <p:ph type="sldImg"/>
          </p:nvPr>
        </p:nvSpPr>
        <p:spPr bwMode="auto">
          <a:noFill/>
          <a:ln>
            <a:solidFill>
              <a:srgbClr val="000000"/>
            </a:solidFill>
            <a:miter lim="800000"/>
            <a:headEnd/>
            <a:tailEnd/>
          </a:ln>
        </p:spPr>
      </p:sp>
      <p:sp>
        <p:nvSpPr>
          <p:cNvPr id="212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61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07BB35-7486-4ECD-887B-E9536ECE8191}" type="slidenum">
              <a:rPr lang="en-US" smtClean="0"/>
              <a:pPr fontAlgn="base">
                <a:spcBef>
                  <a:spcPct val="0"/>
                </a:spcBef>
                <a:spcAft>
                  <a:spcPct val="0"/>
                </a:spcAft>
                <a:defRPr/>
              </a:pPr>
              <a:t>86</a:t>
            </a:fld>
            <a:endParaRPr lang="en-US" dirty="0" smtClean="0"/>
          </a:p>
        </p:txBody>
      </p:sp>
      <p:sp>
        <p:nvSpPr>
          <p:cNvPr id="16179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63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FF20F1-0C15-4C02-8FA8-CE8A097110DF}" type="slidenum">
              <a:rPr lang="en-US" smtClean="0"/>
              <a:pPr fontAlgn="base">
                <a:spcBef>
                  <a:spcPct val="0"/>
                </a:spcBef>
                <a:spcAft>
                  <a:spcPct val="0"/>
                </a:spcAft>
                <a:defRPr/>
              </a:pPr>
              <a:t>87</a:t>
            </a:fld>
            <a:endParaRPr lang="en-US" dirty="0" smtClean="0"/>
          </a:p>
        </p:txBody>
      </p:sp>
      <p:sp>
        <p:nvSpPr>
          <p:cNvPr id="16384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88</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89</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90</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91</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92</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a:t>
            </a:r>
          </a:p>
          <a:p>
            <a:r>
              <a:rPr lang="en-US" baseline="0" dirty="0" smtClean="0"/>
              <a:t>-Doctor notes must state under doctor’s care and unable to work. </a:t>
            </a:r>
          </a:p>
          <a:p>
            <a:r>
              <a:rPr lang="en-US" dirty="0" smtClean="0"/>
              <a:t>-accreditation is from a pde</a:t>
            </a:r>
            <a:r>
              <a:rPr lang="en-US" baseline="0" dirty="0" smtClean="0"/>
              <a:t> approved list</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12</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93</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94</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Slide Image Placeholder 1"/>
          <p:cNvSpPr>
            <a:spLocks noGrp="1" noRot="1" noChangeAspect="1"/>
          </p:cNvSpPr>
          <p:nvPr>
            <p:ph type="sldImg"/>
          </p:nvPr>
        </p:nvSpPr>
        <p:spPr bwMode="auto">
          <a:noFill/>
          <a:ln>
            <a:solidFill>
              <a:srgbClr val="000000"/>
            </a:solidFill>
            <a:miter lim="800000"/>
            <a:headEnd/>
            <a:tailEnd/>
          </a:ln>
        </p:spPr>
      </p:sp>
      <p:sp>
        <p:nvSpPr>
          <p:cNvPr id="180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Communications</a:t>
            </a:r>
          </a:p>
        </p:txBody>
      </p:sp>
      <p:sp>
        <p:nvSpPr>
          <p:cNvPr id="180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D53A21-3CCE-44BB-9ADE-4E1B7D07FE2C}" type="slidenum">
              <a:rPr lang="en-US"/>
              <a:pPr fontAlgn="base">
                <a:spcBef>
                  <a:spcPct val="0"/>
                </a:spcBef>
                <a:spcAft>
                  <a:spcPct val="0"/>
                </a:spcAft>
              </a:pPr>
              <a:t>95</a:t>
            </a:fld>
            <a:endParaRPr lang="en-US" dirty="0"/>
          </a:p>
        </p:txBody>
      </p:sp>
      <p:sp>
        <p:nvSpPr>
          <p:cNvPr id="180228"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bwMode="auto">
          <a:noFill/>
          <a:ln>
            <a:solidFill>
              <a:srgbClr val="000000"/>
            </a:solidFill>
            <a:miter lim="800000"/>
            <a:headEnd/>
            <a:tailEnd/>
          </a:ln>
        </p:spPr>
      </p:sp>
      <p:sp>
        <p:nvSpPr>
          <p:cNvPr id="223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822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70C17C-395E-4D0F-B492-883C45CA1E9C}" type="slidenum">
              <a:rPr lang="en-US" smtClean="0"/>
              <a:pPr fontAlgn="base">
                <a:spcBef>
                  <a:spcPct val="0"/>
                </a:spcBef>
                <a:spcAft>
                  <a:spcPct val="0"/>
                </a:spcAft>
                <a:defRPr/>
              </a:pPr>
              <a:t>96</a:t>
            </a:fld>
            <a:endParaRPr lang="en-US" dirty="0" smtClean="0"/>
          </a:p>
        </p:txBody>
      </p:sp>
      <p:sp>
        <p:nvSpPr>
          <p:cNvPr id="182276"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Occupational Sports Medicine agreement to provide services in exchange for advertising.  Local hospitals sponsoring health suites.</a:t>
            </a:r>
          </a:p>
        </p:txBody>
      </p:sp>
      <p:sp>
        <p:nvSpPr>
          <p:cNvPr id="186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C9609B-D040-45D5-AD46-0F0E6778A2E4}" type="slidenum">
              <a:rPr lang="en-US" smtClean="0"/>
              <a:pPr fontAlgn="base">
                <a:spcBef>
                  <a:spcPct val="0"/>
                </a:spcBef>
                <a:spcAft>
                  <a:spcPct val="0"/>
                </a:spcAft>
                <a:defRPr/>
              </a:pPr>
              <a:t>97</a:t>
            </a:fld>
            <a:endParaRPr lang="en-US" dirty="0" smtClean="0"/>
          </a:p>
        </p:txBody>
      </p:sp>
      <p:sp>
        <p:nvSpPr>
          <p:cNvPr id="18637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Slide Image Placeholder 1"/>
          <p:cNvSpPr>
            <a:spLocks noGrp="1" noRot="1" noChangeAspect="1"/>
          </p:cNvSpPr>
          <p:nvPr>
            <p:ph type="sldImg"/>
          </p:nvPr>
        </p:nvSpPr>
        <p:spPr bwMode="auto">
          <a:noFill/>
          <a:ln>
            <a:solidFill>
              <a:srgbClr val="000000"/>
            </a:solidFill>
            <a:miter lim="800000"/>
            <a:headEnd/>
            <a:tailEnd/>
          </a:ln>
        </p:spPr>
      </p:sp>
      <p:sp>
        <p:nvSpPr>
          <p:cNvPr id="188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Materials Management</a:t>
            </a:r>
          </a:p>
        </p:txBody>
      </p:sp>
      <p:sp>
        <p:nvSpPr>
          <p:cNvPr id="188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424E12-96D0-46D1-BADF-5229A72BDE64}" type="slidenum">
              <a:rPr lang="en-US"/>
              <a:pPr fontAlgn="base">
                <a:spcBef>
                  <a:spcPct val="0"/>
                </a:spcBef>
                <a:spcAft>
                  <a:spcPct val="0"/>
                </a:spcAft>
              </a:pPr>
              <a:t>98</a:t>
            </a:fld>
            <a:endParaRPr lang="en-US" dirty="0"/>
          </a:p>
        </p:txBody>
      </p:sp>
      <p:sp>
        <p:nvSpPr>
          <p:cNvPr id="188420"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Slide Image Placeholder 1"/>
          <p:cNvSpPr>
            <a:spLocks noGrp="1" noRot="1" noChangeAspect="1"/>
          </p:cNvSpPr>
          <p:nvPr>
            <p:ph type="sldImg"/>
          </p:nvPr>
        </p:nvSpPr>
        <p:spPr bwMode="auto">
          <a:noFill/>
          <a:ln>
            <a:solidFill>
              <a:srgbClr val="000000"/>
            </a:solidFill>
            <a:miter lim="800000"/>
            <a:headEnd/>
            <a:tailEnd/>
          </a:ln>
        </p:spPr>
      </p:sp>
      <p:sp>
        <p:nvSpPr>
          <p:cNvPr id="190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Materials Management</a:t>
            </a:r>
          </a:p>
        </p:txBody>
      </p:sp>
      <p:sp>
        <p:nvSpPr>
          <p:cNvPr id="190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0D6AF7-7CC9-43B7-BA13-1FB0B37BFC9F}" type="slidenum">
              <a:rPr lang="en-US"/>
              <a:pPr fontAlgn="base">
                <a:spcBef>
                  <a:spcPct val="0"/>
                </a:spcBef>
                <a:spcAft>
                  <a:spcPct val="0"/>
                </a:spcAft>
              </a:pPr>
              <a:t>99</a:t>
            </a:fld>
            <a:endParaRPr lang="en-US" dirty="0"/>
          </a:p>
        </p:txBody>
      </p:sp>
      <p:sp>
        <p:nvSpPr>
          <p:cNvPr id="190468"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Slide Image Placeholder 1"/>
          <p:cNvSpPr>
            <a:spLocks noGrp="1" noRot="1" noChangeAspect="1"/>
          </p:cNvSpPr>
          <p:nvPr>
            <p:ph type="sldImg"/>
          </p:nvPr>
        </p:nvSpPr>
        <p:spPr bwMode="auto">
          <a:noFill/>
          <a:ln>
            <a:solidFill>
              <a:srgbClr val="000000"/>
            </a:solidFill>
            <a:miter lim="800000"/>
            <a:headEnd/>
            <a:tailEnd/>
          </a:ln>
        </p:spPr>
      </p:sp>
      <p:sp>
        <p:nvSpPr>
          <p:cNvPr id="192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Materials Management</a:t>
            </a:r>
          </a:p>
        </p:txBody>
      </p:sp>
      <p:sp>
        <p:nvSpPr>
          <p:cNvPr id="192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1C0275-3A6A-404E-A9CE-4FA5FF0B888E}" type="slidenum">
              <a:rPr lang="en-US"/>
              <a:pPr fontAlgn="base">
                <a:spcBef>
                  <a:spcPct val="0"/>
                </a:spcBef>
                <a:spcAft>
                  <a:spcPct val="0"/>
                </a:spcAft>
              </a:pPr>
              <a:t>100</a:t>
            </a:fld>
            <a:endParaRPr lang="en-US" dirty="0"/>
          </a:p>
        </p:txBody>
      </p:sp>
      <p:sp>
        <p:nvSpPr>
          <p:cNvPr id="192516"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bwMode="auto">
          <a:noFill/>
          <a:ln>
            <a:solidFill>
              <a:srgbClr val="000000"/>
            </a:solidFill>
            <a:miter lim="800000"/>
            <a:headEnd/>
            <a:tailEnd/>
          </a:ln>
        </p:spPr>
      </p:sp>
      <p:sp>
        <p:nvSpPr>
          <p:cNvPr id="229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 Add Recovery Plan list from PASBO/ASBO Awards: Boyer &amp; Stanbrook</a:t>
            </a:r>
          </a:p>
        </p:txBody>
      </p:sp>
      <p:sp>
        <p:nvSpPr>
          <p:cNvPr id="194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A10EBF-424F-44AF-9E02-9F8E862E70A6}" type="slidenum">
              <a:rPr lang="en-US" smtClean="0"/>
              <a:pPr fontAlgn="base">
                <a:spcBef>
                  <a:spcPct val="0"/>
                </a:spcBef>
                <a:spcAft>
                  <a:spcPct val="0"/>
                </a:spcAft>
                <a:defRPr/>
              </a:pPr>
              <a:t>101</a:t>
            </a:fld>
            <a:endParaRPr lang="en-US" dirty="0" smtClean="0"/>
          </a:p>
        </p:txBody>
      </p:sp>
      <p:sp>
        <p:nvSpPr>
          <p:cNvPr id="19456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noFill/>
          <a:ln>
            <a:solidFill>
              <a:srgbClr val="000000"/>
            </a:solidFill>
            <a:miter lim="800000"/>
            <a:headEnd/>
            <a:tailEnd/>
          </a:ln>
        </p:spPr>
      </p:sp>
      <p:sp>
        <p:nvSpPr>
          <p:cNvPr id="230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Benchmarking</a:t>
            </a:r>
          </a:p>
        </p:txBody>
      </p:sp>
      <p:sp>
        <p:nvSpPr>
          <p:cNvPr id="196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4491B8-E170-47C1-9E2A-AAE858985FDB}" type="slidenum">
              <a:rPr lang="en-US" smtClean="0"/>
              <a:pPr fontAlgn="base">
                <a:spcBef>
                  <a:spcPct val="0"/>
                </a:spcBef>
                <a:spcAft>
                  <a:spcPct val="0"/>
                </a:spcAft>
                <a:defRPr/>
              </a:pPr>
              <a:t>102</a:t>
            </a:fld>
            <a:endParaRPr lang="en-US" dirty="0" smtClean="0"/>
          </a:p>
        </p:txBody>
      </p:sp>
      <p:sp>
        <p:nvSpPr>
          <p:cNvPr id="196612"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Resources-Obtain substantiation for excel sheet</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14</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103</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104</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Accounting</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105</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Safety Committee now mandated.</a:t>
            </a:r>
          </a:p>
        </p:txBody>
      </p:sp>
      <p:sp>
        <p:nvSpPr>
          <p:cNvPr id="204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3707D1-0E2D-4ADB-8340-A56F6D2898D2}" type="slidenum">
              <a:rPr lang="en-US" smtClean="0"/>
              <a:pPr fontAlgn="base">
                <a:spcBef>
                  <a:spcPct val="0"/>
                </a:spcBef>
                <a:spcAft>
                  <a:spcPct val="0"/>
                </a:spcAft>
                <a:defRPr/>
              </a:pPr>
              <a:t>107</a:t>
            </a:fld>
            <a:endParaRPr lang="en-US" dirty="0" smtClean="0"/>
          </a:p>
        </p:txBody>
      </p:sp>
      <p:sp>
        <p:nvSpPr>
          <p:cNvPr id="204804"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t>1</a:t>
            </a: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109</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110</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Slide Image Placeholder 1"/>
          <p:cNvSpPr>
            <a:spLocks noGrp="1" noRot="1" noChangeAspect="1"/>
          </p:cNvSpPr>
          <p:nvPr>
            <p:ph type="sldImg"/>
          </p:nvPr>
        </p:nvSpPr>
        <p:spPr bwMode="auto">
          <a:noFill/>
          <a:ln>
            <a:solidFill>
              <a:srgbClr val="000000"/>
            </a:solidFill>
            <a:miter lim="800000"/>
            <a:headEnd/>
            <a:tailEnd/>
          </a:ln>
        </p:spPr>
      </p:sp>
      <p:sp>
        <p:nvSpPr>
          <p:cNvPr id="2129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Special Education Task Force</a:t>
            </a:r>
          </a:p>
        </p:txBody>
      </p:sp>
      <p:sp>
        <p:nvSpPr>
          <p:cNvPr id="212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FD87925-30BA-4D0A-8F2B-7B22E680F90B}" type="slidenum">
              <a:rPr lang="en-US"/>
              <a:pPr fontAlgn="base">
                <a:spcBef>
                  <a:spcPct val="0"/>
                </a:spcBef>
                <a:spcAft>
                  <a:spcPct val="0"/>
                </a:spcAft>
              </a:pPr>
              <a:t>111</a:t>
            </a:fld>
            <a:endParaRPr lang="en-US" dirty="0"/>
          </a:p>
        </p:txBody>
      </p:sp>
      <p:sp>
        <p:nvSpPr>
          <p:cNvPr id="212996"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dirty="0"/>
              <a:t>1</a:t>
            </a: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113</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114</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 Resources</a:t>
            </a:r>
            <a:endParaRPr lang="en-US" dirty="0"/>
          </a:p>
        </p:txBody>
      </p:sp>
      <p:sp>
        <p:nvSpPr>
          <p:cNvPr id="4" name="Slide Number Placeholder 3"/>
          <p:cNvSpPr>
            <a:spLocks noGrp="1"/>
          </p:cNvSpPr>
          <p:nvPr>
            <p:ph type="sldNum" sz="quarter" idx="10"/>
          </p:nvPr>
        </p:nvSpPr>
        <p:spPr/>
        <p:txBody>
          <a:bodyPr/>
          <a:lstStyle/>
          <a:p>
            <a:fld id="{E026B63E-4F3B-436A-8C07-297ADD3451A4}" type="slidenum">
              <a:rPr lang="en-US" smtClean="0"/>
              <a:pPr/>
              <a:t>115</a:t>
            </a:fld>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asbologo"/>
          <p:cNvPicPr>
            <a:picLocks noChangeAspect="1" noChangeArrowheads="1"/>
          </p:cNvPicPr>
          <p:nvPr userDrawn="1"/>
        </p:nvPicPr>
        <p:blipFill>
          <a:blip r:embed="rId2" cstate="print"/>
          <a:srcRect/>
          <a:stretch>
            <a:fillRect/>
          </a:stretch>
        </p:blipFill>
        <p:spPr bwMode="auto">
          <a:xfrm>
            <a:off x="4952999" y="6172200"/>
            <a:ext cx="689907" cy="685800"/>
          </a:xfrm>
          <a:prstGeom prst="rect">
            <a:avLst/>
          </a:prstGeom>
          <a:noFill/>
          <a:ln w="9525">
            <a:noFill/>
            <a:miter lim="800000"/>
            <a:headEnd/>
            <a:tailEnd/>
          </a:ln>
        </p:spPr>
      </p:pic>
      <p:sp>
        <p:nvSpPr>
          <p:cNvPr id="5" name="Text Box 8"/>
          <p:cNvSpPr txBox="1">
            <a:spLocks noChangeArrowheads="1"/>
          </p:cNvSpPr>
          <p:nvPr userDrawn="1"/>
        </p:nvSpPr>
        <p:spPr bwMode="auto">
          <a:xfrm>
            <a:off x="152400" y="6172200"/>
            <a:ext cx="4648200" cy="553998"/>
          </a:xfrm>
          <a:prstGeom prst="rect">
            <a:avLst/>
          </a:prstGeom>
          <a:noFill/>
          <a:ln w="9525">
            <a:noFill/>
            <a:miter lim="800000"/>
            <a:headEnd/>
            <a:tailEnd/>
          </a:ln>
          <a:effectLst/>
        </p:spPr>
        <p:txBody>
          <a:bodyPr wrap="square">
            <a:spAutoFit/>
          </a:bodyPr>
          <a:lstStyle/>
          <a:p>
            <a:pPr eaLnBrk="1" hangingPunct="1">
              <a:lnSpc>
                <a:spcPct val="50000"/>
              </a:lnSpc>
              <a:spcBef>
                <a:spcPct val="50000"/>
              </a:spcBef>
              <a:defRPr/>
            </a:pPr>
            <a:endParaRPr lang="en-US" sz="1200" b="1" dirty="0" smtClean="0">
              <a:solidFill>
                <a:srgbClr val="FFFFFF"/>
              </a:solidFill>
              <a:cs typeface="Arial" charset="0"/>
            </a:endParaRPr>
          </a:p>
          <a:p>
            <a:pPr eaLnBrk="1" hangingPunct="1">
              <a:lnSpc>
                <a:spcPct val="50000"/>
              </a:lnSpc>
              <a:spcBef>
                <a:spcPct val="50000"/>
              </a:spcBef>
              <a:defRPr/>
            </a:pPr>
            <a:r>
              <a:rPr lang="en-US" sz="1200" b="1" dirty="0" smtClean="0">
                <a:solidFill>
                  <a:srgbClr val="FFFFFF"/>
                </a:solidFill>
                <a:cs typeface="Arial" charset="0"/>
              </a:rPr>
              <a:t>Pennsylvania </a:t>
            </a:r>
            <a:r>
              <a:rPr lang="en-US" sz="1200" b="1" dirty="0">
                <a:solidFill>
                  <a:srgbClr val="FFFFFF"/>
                </a:solidFill>
                <a:cs typeface="Arial" charset="0"/>
              </a:rPr>
              <a:t>Association of School Business Officials</a:t>
            </a:r>
          </a:p>
          <a:p>
            <a:pPr eaLnBrk="1" hangingPunct="1">
              <a:lnSpc>
                <a:spcPct val="50000"/>
              </a:lnSpc>
              <a:spcBef>
                <a:spcPct val="50000"/>
              </a:spcBef>
              <a:defRPr/>
            </a:pPr>
            <a:r>
              <a:rPr lang="en-US" sz="1200" b="1" i="1" dirty="0" smtClean="0">
                <a:solidFill>
                  <a:srgbClr val="FFFFFF"/>
                </a:solidFill>
                <a:cs typeface="Arial" charset="0"/>
              </a:rPr>
              <a:t>Developing educational leaders in school operations.</a:t>
            </a:r>
            <a:endParaRPr lang="en-US" sz="1200" b="1" dirty="0">
              <a:solidFill>
                <a:srgbClr val="FFFFFF"/>
              </a:solidFill>
              <a:cs typeface="Arial" charset="0"/>
            </a:endParaRPr>
          </a:p>
        </p:txBody>
      </p:sp>
      <p:sp>
        <p:nvSpPr>
          <p:cNvPr id="6" name="Line 9"/>
          <p:cNvSpPr>
            <a:spLocks noChangeShapeType="1"/>
          </p:cNvSpPr>
          <p:nvPr userDrawn="1"/>
        </p:nvSpPr>
        <p:spPr bwMode="auto">
          <a:xfrm>
            <a:off x="457200" y="6096000"/>
            <a:ext cx="8229600" cy="0"/>
          </a:xfrm>
          <a:prstGeom prst="line">
            <a:avLst/>
          </a:prstGeom>
          <a:noFill/>
          <a:ln w="12700">
            <a:solidFill>
              <a:schemeClr val="bg1"/>
            </a:solidFill>
            <a:round/>
            <a:headEnd/>
            <a:tailEnd/>
          </a:ln>
          <a:effectLst/>
        </p:spPr>
        <p:txBody>
          <a:bodyPr/>
          <a:lstStyle/>
          <a:p>
            <a:pPr>
              <a:defRPr/>
            </a:pPr>
            <a:endParaRPr lang="en-US" dirty="0"/>
          </a:p>
        </p:txBody>
      </p:sp>
      <p:sp>
        <p:nvSpPr>
          <p:cNvPr id="29698"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29699" name="Rectangle 3"/>
          <p:cNvSpPr>
            <a:spLocks noGrp="1" noChangeArrowheads="1"/>
          </p:cNvSpPr>
          <p:nvPr>
            <p:ph type="subTitle" idx="1"/>
          </p:nvPr>
        </p:nvSpPr>
        <p:spPr>
          <a:xfrm>
            <a:off x="1600200" y="3733800"/>
            <a:ext cx="6400800" cy="17526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838200" y="6553199"/>
            <a:ext cx="1752600" cy="168275"/>
          </a:xfrm>
          <a:prstGeom prst="rect">
            <a:avLst/>
          </a:prstGeom>
          <a:ln/>
        </p:spPr>
        <p:txBody>
          <a:bodyPr/>
          <a:lstStyle>
            <a:lvl1pPr>
              <a:defRPr/>
            </a:lvl1pPr>
          </a:lstStyle>
          <a:p>
            <a:pPr>
              <a:defRPr/>
            </a:pP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838200" y="6553199"/>
            <a:ext cx="1752600" cy="168275"/>
          </a:xfrm>
          <a:prstGeom prst="rect">
            <a:avLst/>
          </a:prstGeom>
          <a:ln/>
        </p:spPr>
        <p:txBody>
          <a:bodyPr/>
          <a:lstStyle>
            <a:lvl1pPr>
              <a:defRPr/>
            </a:lvl1pPr>
          </a:lstStyle>
          <a:p>
            <a:pPr>
              <a:defRPr/>
            </a:pP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txBox="1">
            <a:spLocks noChangeArrowheads="1"/>
          </p:cNvSpPr>
          <p:nvPr userDrawn="1"/>
        </p:nvSpPr>
        <p:spPr>
          <a:xfrm>
            <a:off x="7924800" y="6400800"/>
            <a:ext cx="990600" cy="244475"/>
          </a:xfrm>
          <a:prstGeom prst="rect">
            <a:avLst/>
          </a:prstGeom>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B780404-BB43-41EB-8563-47C90C9E6464}"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182F47"/>
            </a:gs>
            <a:gs pos="100000">
              <a:srgbClr val="336699"/>
            </a:gs>
          </a:gsLst>
          <a:lin ang="54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4343" name="Picture 7" descr="pasbologo"/>
          <p:cNvPicPr>
            <a:picLocks noChangeAspect="1" noChangeArrowheads="1"/>
          </p:cNvPicPr>
          <p:nvPr userDrawn="1"/>
        </p:nvPicPr>
        <p:blipFill>
          <a:blip r:embed="rId13" cstate="print"/>
          <a:srcRect/>
          <a:stretch>
            <a:fillRect/>
          </a:stretch>
        </p:blipFill>
        <p:spPr bwMode="auto">
          <a:xfrm>
            <a:off x="4876800" y="6247946"/>
            <a:ext cx="613706" cy="610054"/>
          </a:xfrm>
          <a:prstGeom prst="rect">
            <a:avLst/>
          </a:prstGeom>
          <a:noFill/>
          <a:ln w="9525">
            <a:noFill/>
            <a:miter lim="800000"/>
            <a:headEnd/>
            <a:tailEnd/>
          </a:ln>
        </p:spPr>
      </p:pic>
      <p:sp>
        <p:nvSpPr>
          <p:cNvPr id="28680" name="Text Box 8"/>
          <p:cNvSpPr txBox="1">
            <a:spLocks noChangeArrowheads="1"/>
          </p:cNvSpPr>
          <p:nvPr userDrawn="1"/>
        </p:nvSpPr>
        <p:spPr bwMode="auto">
          <a:xfrm>
            <a:off x="381000" y="6172200"/>
            <a:ext cx="5181600" cy="553998"/>
          </a:xfrm>
          <a:prstGeom prst="rect">
            <a:avLst/>
          </a:prstGeom>
          <a:noFill/>
          <a:ln w="9525">
            <a:noFill/>
            <a:miter lim="800000"/>
            <a:headEnd/>
            <a:tailEnd/>
          </a:ln>
          <a:effectLst/>
        </p:spPr>
        <p:txBody>
          <a:bodyPr wrap="square">
            <a:spAutoFit/>
          </a:bodyPr>
          <a:lstStyle/>
          <a:p>
            <a:pPr eaLnBrk="1" hangingPunct="1">
              <a:lnSpc>
                <a:spcPct val="50000"/>
              </a:lnSpc>
              <a:spcBef>
                <a:spcPct val="50000"/>
              </a:spcBef>
              <a:defRPr/>
            </a:pPr>
            <a:endParaRPr lang="en-US" sz="1200" b="1" dirty="0" smtClean="0">
              <a:solidFill>
                <a:srgbClr val="FFFFFF"/>
              </a:solidFill>
              <a:cs typeface="Arial" charset="0"/>
            </a:endParaRPr>
          </a:p>
          <a:p>
            <a:pPr eaLnBrk="1" hangingPunct="1">
              <a:lnSpc>
                <a:spcPct val="50000"/>
              </a:lnSpc>
              <a:spcBef>
                <a:spcPct val="50000"/>
              </a:spcBef>
              <a:defRPr/>
            </a:pPr>
            <a:r>
              <a:rPr lang="en-US" sz="1200" b="1" dirty="0" smtClean="0">
                <a:solidFill>
                  <a:srgbClr val="FFFFFF"/>
                </a:solidFill>
                <a:cs typeface="Arial" charset="0"/>
              </a:rPr>
              <a:t>Pennsylvania </a:t>
            </a:r>
            <a:r>
              <a:rPr lang="en-US" sz="1200" b="1" dirty="0">
                <a:solidFill>
                  <a:srgbClr val="FFFFFF"/>
                </a:solidFill>
                <a:cs typeface="Arial" charset="0"/>
              </a:rPr>
              <a:t>Association of School Business Officials</a:t>
            </a:r>
          </a:p>
          <a:p>
            <a:pPr eaLnBrk="1" hangingPunct="1">
              <a:lnSpc>
                <a:spcPct val="50000"/>
              </a:lnSpc>
              <a:spcBef>
                <a:spcPct val="50000"/>
              </a:spcBef>
              <a:defRPr/>
            </a:pPr>
            <a:r>
              <a:rPr lang="en-US" sz="1200" b="1" i="1" dirty="0">
                <a:solidFill>
                  <a:srgbClr val="FFFFFF"/>
                </a:solidFill>
                <a:cs typeface="Arial" charset="0"/>
              </a:rPr>
              <a:t>Developing educational leaders in school operations.</a:t>
            </a:r>
            <a:endParaRPr lang="en-US" sz="1200" b="1" dirty="0">
              <a:solidFill>
                <a:srgbClr val="FFFFFF"/>
              </a:solidFill>
              <a:cs typeface="Arial" charset="0"/>
            </a:endParaRPr>
          </a:p>
        </p:txBody>
      </p:sp>
      <p:sp>
        <p:nvSpPr>
          <p:cNvPr id="28681" name="Line 9"/>
          <p:cNvSpPr>
            <a:spLocks noChangeShapeType="1"/>
          </p:cNvSpPr>
          <p:nvPr userDrawn="1"/>
        </p:nvSpPr>
        <p:spPr bwMode="auto">
          <a:xfrm>
            <a:off x="457200" y="6096000"/>
            <a:ext cx="8229600" cy="0"/>
          </a:xfrm>
          <a:prstGeom prst="line">
            <a:avLst/>
          </a:prstGeom>
          <a:noFill/>
          <a:ln w="12700">
            <a:solidFill>
              <a:schemeClr val="bg1"/>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ransition/>
  <p:hf sldNum="0" hdr="0" ftr="0" dt="0"/>
  <p:txStyles>
    <p:titleStyle>
      <a:lvl1pPr algn="ctr" rtl="0" eaLnBrk="0" fontAlgn="base" hangingPunct="0">
        <a:spcBef>
          <a:spcPct val="0"/>
        </a:spcBef>
        <a:spcAft>
          <a:spcPct val="0"/>
        </a:spcAft>
        <a:defRPr sz="4400">
          <a:solidFill>
            <a:srgbClr val="FFFF66"/>
          </a:solidFill>
          <a:latin typeface="+mj-lt"/>
          <a:ea typeface="+mj-ea"/>
          <a:cs typeface="+mj-cs"/>
        </a:defRPr>
      </a:lvl1pPr>
      <a:lvl2pPr algn="ctr" rtl="0" eaLnBrk="0" fontAlgn="base" hangingPunct="0">
        <a:spcBef>
          <a:spcPct val="0"/>
        </a:spcBef>
        <a:spcAft>
          <a:spcPct val="0"/>
        </a:spcAft>
        <a:defRPr sz="4400">
          <a:solidFill>
            <a:srgbClr val="FFFF66"/>
          </a:solidFill>
          <a:latin typeface="Arial" charset="0"/>
        </a:defRPr>
      </a:lvl2pPr>
      <a:lvl3pPr algn="ctr" rtl="0" eaLnBrk="0" fontAlgn="base" hangingPunct="0">
        <a:spcBef>
          <a:spcPct val="0"/>
        </a:spcBef>
        <a:spcAft>
          <a:spcPct val="0"/>
        </a:spcAft>
        <a:defRPr sz="4400">
          <a:solidFill>
            <a:srgbClr val="FFFF66"/>
          </a:solidFill>
          <a:latin typeface="Arial" charset="0"/>
        </a:defRPr>
      </a:lvl3pPr>
      <a:lvl4pPr algn="ctr" rtl="0" eaLnBrk="0" fontAlgn="base" hangingPunct="0">
        <a:spcBef>
          <a:spcPct val="0"/>
        </a:spcBef>
        <a:spcAft>
          <a:spcPct val="0"/>
        </a:spcAft>
        <a:defRPr sz="4400">
          <a:solidFill>
            <a:srgbClr val="FFFF66"/>
          </a:solidFill>
          <a:latin typeface="Arial" charset="0"/>
        </a:defRPr>
      </a:lvl4pPr>
      <a:lvl5pPr algn="ctr" rtl="0" eaLnBrk="0" fontAlgn="base" hangingPunct="0">
        <a:spcBef>
          <a:spcPct val="0"/>
        </a:spcBef>
        <a:spcAft>
          <a:spcPct val="0"/>
        </a:spcAft>
        <a:defRPr sz="4400">
          <a:solidFill>
            <a:srgbClr val="FFFF66"/>
          </a:solidFill>
          <a:latin typeface="Arial" charset="0"/>
        </a:defRPr>
      </a:lvl5pPr>
      <a:lvl6pPr marL="457200" algn="ctr" rtl="0" fontAlgn="base">
        <a:spcBef>
          <a:spcPct val="0"/>
        </a:spcBef>
        <a:spcAft>
          <a:spcPct val="0"/>
        </a:spcAft>
        <a:defRPr sz="4400">
          <a:solidFill>
            <a:srgbClr val="FFFF66"/>
          </a:solidFill>
          <a:latin typeface="Arial" charset="0"/>
        </a:defRPr>
      </a:lvl6pPr>
      <a:lvl7pPr marL="914400" algn="ctr" rtl="0" fontAlgn="base">
        <a:spcBef>
          <a:spcPct val="0"/>
        </a:spcBef>
        <a:spcAft>
          <a:spcPct val="0"/>
        </a:spcAft>
        <a:defRPr sz="4400">
          <a:solidFill>
            <a:srgbClr val="FFFF66"/>
          </a:solidFill>
          <a:latin typeface="Arial" charset="0"/>
        </a:defRPr>
      </a:lvl7pPr>
      <a:lvl8pPr marL="1371600" algn="ctr" rtl="0" fontAlgn="base">
        <a:spcBef>
          <a:spcPct val="0"/>
        </a:spcBef>
        <a:spcAft>
          <a:spcPct val="0"/>
        </a:spcAft>
        <a:defRPr sz="4400">
          <a:solidFill>
            <a:srgbClr val="FFFF66"/>
          </a:solidFill>
          <a:latin typeface="Arial" charset="0"/>
        </a:defRPr>
      </a:lvl8pPr>
      <a:lvl9pPr marL="1828800" algn="ctr" rtl="0" fontAlgn="base">
        <a:spcBef>
          <a:spcPct val="0"/>
        </a:spcBef>
        <a:spcAft>
          <a:spcPct val="0"/>
        </a:spcAft>
        <a:defRPr sz="4400">
          <a:solidFill>
            <a:srgbClr val="FFFF66"/>
          </a:solidFill>
          <a:latin typeface="Arial" charset="0"/>
        </a:defRPr>
      </a:lvl9pPr>
    </p:titleStyle>
    <p:bodyStyle>
      <a:lvl1pPr marL="342900" indent="-342900" algn="l" rtl="0" eaLnBrk="0" fontAlgn="base" hangingPunct="0">
        <a:spcBef>
          <a:spcPct val="20000"/>
        </a:spcBef>
        <a:spcAft>
          <a:spcPct val="0"/>
        </a:spcAft>
        <a:buClr>
          <a:srgbClr val="99CCFF"/>
        </a:buClr>
        <a:buFont typeface="Wingdings" pitchFamily="2" charset="2"/>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lr>
          <a:srgbClr val="99CCFF"/>
        </a:buClr>
        <a:buChar char="•"/>
        <a:defRPr sz="2800">
          <a:solidFill>
            <a:schemeClr val="bg1"/>
          </a:solidFill>
          <a:latin typeface="+mn-lt"/>
        </a:defRPr>
      </a:lvl2pPr>
      <a:lvl3pPr marL="1143000" indent="-228600" algn="l" rtl="0" eaLnBrk="0" fontAlgn="base" hangingPunct="0">
        <a:spcBef>
          <a:spcPct val="20000"/>
        </a:spcBef>
        <a:spcAft>
          <a:spcPct val="0"/>
        </a:spcAft>
        <a:buClr>
          <a:srgbClr val="99CCFF"/>
        </a:buClr>
        <a:buFont typeface="Symbol" pitchFamily="18" charset="2"/>
        <a:buChar char="-"/>
        <a:defRPr sz="2400">
          <a:solidFill>
            <a:schemeClr val="bg1"/>
          </a:solidFill>
          <a:latin typeface="+mn-lt"/>
        </a:defRPr>
      </a:lvl3pPr>
      <a:lvl4pPr marL="1600200" indent="-228600" algn="l" rtl="0" eaLnBrk="0" fontAlgn="base" hangingPunct="0">
        <a:spcBef>
          <a:spcPct val="20000"/>
        </a:spcBef>
        <a:spcAft>
          <a:spcPct val="0"/>
        </a:spcAft>
        <a:buClr>
          <a:srgbClr val="99CCFF"/>
        </a:buClr>
        <a:buFont typeface="Wingdings" pitchFamily="2" charset="2"/>
        <a:buChar char="§"/>
        <a:defRPr sz="2000">
          <a:solidFill>
            <a:schemeClr val="bg1"/>
          </a:solidFill>
          <a:latin typeface="+mn-lt"/>
        </a:defRPr>
      </a:lvl4pPr>
      <a:lvl5pPr marL="2057400" indent="-228600" algn="l" rtl="0" eaLnBrk="0" fontAlgn="base" hangingPunct="0">
        <a:spcBef>
          <a:spcPct val="20000"/>
        </a:spcBef>
        <a:spcAft>
          <a:spcPct val="0"/>
        </a:spcAft>
        <a:buClr>
          <a:srgbClr val="99CCFF"/>
        </a:buClr>
        <a:buChar char="•"/>
        <a:defRPr sz="2000">
          <a:solidFill>
            <a:schemeClr val="bg1"/>
          </a:solidFill>
          <a:latin typeface="+mn-lt"/>
        </a:defRPr>
      </a:lvl5pPr>
      <a:lvl6pPr marL="2514600" indent="-228600" algn="l" rtl="0" fontAlgn="base">
        <a:spcBef>
          <a:spcPct val="20000"/>
        </a:spcBef>
        <a:spcAft>
          <a:spcPct val="0"/>
        </a:spcAft>
        <a:buClr>
          <a:srgbClr val="99CCFF"/>
        </a:buClr>
        <a:buChar char="•"/>
        <a:defRPr sz="2000">
          <a:solidFill>
            <a:schemeClr val="bg1"/>
          </a:solidFill>
          <a:latin typeface="+mn-lt"/>
        </a:defRPr>
      </a:lvl6pPr>
      <a:lvl7pPr marL="2971800" indent="-228600" algn="l" rtl="0" fontAlgn="base">
        <a:spcBef>
          <a:spcPct val="20000"/>
        </a:spcBef>
        <a:spcAft>
          <a:spcPct val="0"/>
        </a:spcAft>
        <a:buClr>
          <a:srgbClr val="99CCFF"/>
        </a:buClr>
        <a:buChar char="•"/>
        <a:defRPr sz="2000">
          <a:solidFill>
            <a:schemeClr val="bg1"/>
          </a:solidFill>
          <a:latin typeface="+mn-lt"/>
        </a:defRPr>
      </a:lvl7pPr>
      <a:lvl8pPr marL="3429000" indent="-228600" algn="l" rtl="0" fontAlgn="base">
        <a:spcBef>
          <a:spcPct val="20000"/>
        </a:spcBef>
        <a:spcAft>
          <a:spcPct val="0"/>
        </a:spcAft>
        <a:buClr>
          <a:srgbClr val="99CCFF"/>
        </a:buClr>
        <a:buChar char="•"/>
        <a:defRPr sz="2000">
          <a:solidFill>
            <a:schemeClr val="bg1"/>
          </a:solidFill>
          <a:latin typeface="+mn-lt"/>
        </a:defRPr>
      </a:lvl8pPr>
      <a:lvl9pPr marL="3886200" indent="-228600" algn="l" rtl="0" fontAlgn="base">
        <a:spcBef>
          <a:spcPct val="20000"/>
        </a:spcBef>
        <a:spcAft>
          <a:spcPct val="0"/>
        </a:spcAft>
        <a:buClr>
          <a:srgbClr val="99CCFF"/>
        </a:buClr>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0.xml"/><Relationship Id="rId1" Type="http://schemas.openxmlformats.org/officeDocument/2006/relationships/slideLayout" Target="../slideLayouts/slideLayout8.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www.pasbo.org/" TargetMode="External"/><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500 Cost Reduction Strategies for Local Education Agencies</a:t>
            </a:r>
            <a:endParaRPr lang="en-US" dirty="0"/>
          </a:p>
        </p:txBody>
      </p:sp>
      <p:sp>
        <p:nvSpPr>
          <p:cNvPr id="3" name="Subtitle 2"/>
          <p:cNvSpPr>
            <a:spLocks noGrp="1"/>
          </p:cNvSpPr>
          <p:nvPr>
            <p:ph type="subTitle" idx="1"/>
          </p:nvPr>
        </p:nvSpPr>
        <p:spPr>
          <a:xfrm>
            <a:off x="914400" y="3733800"/>
            <a:ext cx="7543800" cy="1752600"/>
          </a:xfrm>
        </p:spPr>
        <p:txBody>
          <a:bodyPr/>
          <a:lstStyle/>
          <a:p>
            <a:r>
              <a:rPr lang="en-US" sz="2000" dirty="0" smtClean="0"/>
              <a:t>A Product of the PASBO Benchmarking Committee</a:t>
            </a:r>
          </a:p>
          <a:p>
            <a:r>
              <a:rPr lang="en-US" sz="2000" dirty="0" smtClean="0"/>
              <a:t>Originally drafted by Robert Schoch, PRSBA</a:t>
            </a:r>
          </a:p>
          <a:p>
            <a:r>
              <a:rPr lang="en-US" sz="2000" dirty="0" smtClean="0"/>
              <a:t>(2003)</a:t>
            </a:r>
          </a:p>
          <a:p>
            <a:r>
              <a:rPr lang="en-US" sz="2000" dirty="0" smtClean="0"/>
              <a:t>Revised </a:t>
            </a:r>
            <a:r>
              <a:rPr lang="en-US" sz="2000" dirty="0" smtClean="0"/>
              <a:t>2010-2011</a:t>
            </a:r>
          </a:p>
          <a:p>
            <a:r>
              <a:rPr lang="en-US" sz="2000" dirty="0" smtClean="0"/>
              <a:t>(March 18, 2011)</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Banking</a:t>
            </a:r>
            <a:endParaRPr lang="en-US" dirty="0"/>
          </a:p>
        </p:txBody>
      </p:sp>
      <p:sp>
        <p:nvSpPr>
          <p:cNvPr id="2" name="Content Placeholder 1"/>
          <p:cNvSpPr>
            <a:spLocks noGrp="1"/>
          </p:cNvSpPr>
          <p:nvPr>
            <p:ph idx="1"/>
          </p:nvPr>
        </p:nvSpPr>
        <p:spPr/>
        <p:txBody>
          <a:bodyPr/>
          <a:lstStyle/>
          <a:p>
            <a:r>
              <a:rPr lang="en-US" sz="2800" dirty="0" smtClean="0">
                <a:solidFill>
                  <a:schemeClr val="tx1"/>
                </a:solidFill>
              </a:rPr>
              <a:t>Bid banking services / RFP</a:t>
            </a:r>
          </a:p>
          <a:p>
            <a:r>
              <a:rPr lang="en-US" sz="2800" dirty="0" smtClean="0">
                <a:solidFill>
                  <a:schemeClr val="tx1"/>
                </a:solidFill>
              </a:rPr>
              <a:t>Electronic transactions / remote deposits - scan checks onsite</a:t>
            </a:r>
          </a:p>
          <a:p>
            <a:r>
              <a:rPr lang="en-US" sz="2800" dirty="0" smtClean="0">
                <a:solidFill>
                  <a:schemeClr val="tx1"/>
                </a:solidFill>
              </a:rPr>
              <a:t>Utilize ACH or Wires for reimbursements  or checks</a:t>
            </a:r>
          </a:p>
          <a:p>
            <a:r>
              <a:rPr lang="en-US" sz="2800" dirty="0" smtClean="0">
                <a:solidFill>
                  <a:schemeClr val="tx1"/>
                </a:solidFill>
              </a:rPr>
              <a:t>Charge for NSF (insufficient funds) checks.</a:t>
            </a:r>
          </a:p>
          <a:p>
            <a:r>
              <a:rPr lang="en-US" sz="2800" dirty="0" smtClean="0">
                <a:solidFill>
                  <a:schemeClr val="tx1"/>
                </a:solidFill>
              </a:rPr>
              <a:t>Utilize contracted service to collect on NFS checks</a:t>
            </a:r>
          </a:p>
          <a:p>
            <a:r>
              <a:rPr lang="en-US" sz="2800" dirty="0" smtClean="0">
                <a:solidFill>
                  <a:schemeClr val="tx1"/>
                </a:solidFill>
              </a:rPr>
              <a:t>Set up credit card programs for payments</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Title 2"/>
          <p:cNvSpPr>
            <a:spLocks noGrp="1"/>
          </p:cNvSpPr>
          <p:nvPr>
            <p:ph type="title"/>
          </p:nvPr>
        </p:nvSpPr>
        <p:spPr/>
        <p:txBody>
          <a:bodyPr/>
          <a:lstStyle/>
          <a:p>
            <a:r>
              <a:rPr lang="en-US" dirty="0" smtClean="0"/>
              <a:t>Purchasing</a:t>
            </a:r>
          </a:p>
        </p:txBody>
      </p:sp>
      <p:sp>
        <p:nvSpPr>
          <p:cNvPr id="191490" name="Content Placeholder 1"/>
          <p:cNvSpPr>
            <a:spLocks noGrp="1"/>
          </p:cNvSpPr>
          <p:nvPr>
            <p:ph idx="1"/>
          </p:nvPr>
        </p:nvSpPr>
        <p:spPr/>
        <p:txBody>
          <a:bodyPr/>
          <a:lstStyle/>
          <a:p>
            <a:r>
              <a:rPr lang="en-US" dirty="0" smtClean="0"/>
              <a:t>Catalog discount bidding</a:t>
            </a:r>
          </a:p>
          <a:p>
            <a:r>
              <a:rPr lang="en-US" dirty="0" smtClean="0"/>
              <a:t>Procurement card to reduce process costs of purchasing and obtain rebates</a:t>
            </a:r>
          </a:p>
          <a:p>
            <a:r>
              <a:rPr lang="en-US" dirty="0" smtClean="0"/>
              <a:t>eProcurement discount</a:t>
            </a:r>
          </a:p>
          <a:p>
            <a:pPr>
              <a:spcBef>
                <a:spcPts val="0"/>
              </a:spcBef>
            </a:pPr>
            <a:r>
              <a:rPr lang="en-US" dirty="0" smtClean="0"/>
              <a:t>Rebates from vendors for eProcurement</a:t>
            </a:r>
          </a:p>
          <a:p>
            <a:pPr>
              <a:spcBef>
                <a:spcPts val="0"/>
              </a:spcBef>
            </a:pPr>
            <a:r>
              <a:rPr lang="en-US" dirty="0" smtClean="0"/>
              <a:t>Procurement card clause on bids and RFPs</a:t>
            </a:r>
          </a:p>
          <a:p>
            <a:pPr>
              <a:spcBef>
                <a:spcPts val="0"/>
              </a:spcBef>
            </a:pPr>
            <a:r>
              <a:rPr lang="en-US" dirty="0" smtClean="0"/>
              <a:t>Piggyback purchasing clause</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2"/>
          <p:cNvSpPr>
            <a:spLocks noGrp="1"/>
          </p:cNvSpPr>
          <p:nvPr>
            <p:ph type="title"/>
          </p:nvPr>
        </p:nvSpPr>
        <p:spPr/>
        <p:txBody>
          <a:bodyPr/>
          <a:lstStyle/>
          <a:p>
            <a:r>
              <a:rPr lang="en-US" dirty="0" smtClean="0"/>
              <a:t>Recovery Plans</a:t>
            </a:r>
          </a:p>
        </p:txBody>
      </p:sp>
      <p:sp>
        <p:nvSpPr>
          <p:cNvPr id="95235" name="Content Placeholder 1"/>
          <p:cNvSpPr>
            <a:spLocks noGrp="1"/>
          </p:cNvSpPr>
          <p:nvPr>
            <p:ph idx="1"/>
          </p:nvPr>
        </p:nvSpPr>
        <p:spPr>
          <a:xfrm>
            <a:off x="457200" y="1295400"/>
            <a:ext cx="8229600" cy="4525963"/>
          </a:xfrm>
        </p:spPr>
        <p:txBody>
          <a:bodyPr/>
          <a:lstStyle/>
          <a:p>
            <a:r>
              <a:rPr lang="en-US" sz="2800" dirty="0" smtClean="0"/>
              <a:t>Tax exempt community makes payments in lieu of property taxes</a:t>
            </a:r>
          </a:p>
          <a:p>
            <a:r>
              <a:rPr lang="en-US" sz="2800" dirty="0" smtClean="0"/>
              <a:t>Increase delinquent tax collections</a:t>
            </a:r>
          </a:p>
          <a:p>
            <a:r>
              <a:rPr lang="en-US" sz="2800" dirty="0" smtClean="0"/>
              <a:t>Space utilization study</a:t>
            </a:r>
          </a:p>
          <a:p>
            <a:r>
              <a:rPr lang="en-US" sz="2800" dirty="0" smtClean="0"/>
              <a:t>Improve intergovernmental cooperation, municipal and county governments</a:t>
            </a:r>
          </a:p>
          <a:p>
            <a:r>
              <a:rPr lang="en-US" sz="2800" dirty="0" smtClean="0"/>
              <a:t>Eliminate LERTA tax abatement program</a:t>
            </a:r>
          </a:p>
          <a:p>
            <a:r>
              <a:rPr lang="en-US" sz="2800" dirty="0" smtClean="0"/>
              <a:t>Volunteer for performance audit</a:t>
            </a:r>
          </a:p>
          <a:p>
            <a:r>
              <a:rPr lang="en-US" sz="2800" dirty="0" smtClean="0"/>
              <a:t>Complete implementation of financial management reports on financial software</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2"/>
          <p:cNvSpPr>
            <a:spLocks noGrp="1"/>
          </p:cNvSpPr>
          <p:nvPr>
            <p:ph type="title"/>
          </p:nvPr>
        </p:nvSpPr>
        <p:spPr/>
        <p:txBody>
          <a:bodyPr/>
          <a:lstStyle/>
          <a:p>
            <a:r>
              <a:rPr lang="en-US" dirty="0" smtClean="0"/>
              <a:t>Recovery Plan</a:t>
            </a:r>
          </a:p>
        </p:txBody>
      </p:sp>
      <p:sp>
        <p:nvSpPr>
          <p:cNvPr id="2" name="Content Placeholder 1"/>
          <p:cNvSpPr>
            <a:spLocks noGrp="1"/>
          </p:cNvSpPr>
          <p:nvPr>
            <p:ph idx="1"/>
          </p:nvPr>
        </p:nvSpPr>
        <p:spPr/>
        <p:txBody>
          <a:bodyPr>
            <a:normAutofit fontScale="77500" lnSpcReduction="20000"/>
          </a:bodyPr>
          <a:lstStyle/>
          <a:p>
            <a:pPr>
              <a:defRPr/>
            </a:pPr>
            <a:r>
              <a:rPr lang="en-US" dirty="0" smtClean="0"/>
              <a:t>Reduce original approval signatures on purchase orders – replace with electronic signatures</a:t>
            </a:r>
          </a:p>
          <a:p>
            <a:pPr>
              <a:defRPr/>
            </a:pPr>
            <a:r>
              <a:rPr lang="en-US" dirty="0" smtClean="0"/>
              <a:t>More effective use of open purchase order system, $500 limit</a:t>
            </a:r>
          </a:p>
          <a:p>
            <a:pPr>
              <a:defRPr/>
            </a:pPr>
            <a:r>
              <a:rPr lang="en-US" dirty="0" smtClean="0"/>
              <a:t>Improve procedures to verify receipt of merchandise</a:t>
            </a:r>
          </a:p>
          <a:p>
            <a:pPr>
              <a:defRPr/>
            </a:pPr>
            <a:r>
              <a:rPr lang="en-US" dirty="0" smtClean="0"/>
              <a:t>Consolidate billings</a:t>
            </a:r>
          </a:p>
          <a:p>
            <a:pPr>
              <a:defRPr/>
            </a:pPr>
            <a:r>
              <a:rPr lang="en-US" dirty="0" smtClean="0"/>
              <a:t>Establish management innovation fund</a:t>
            </a:r>
          </a:p>
          <a:p>
            <a:pPr>
              <a:defRPr/>
            </a:pPr>
            <a:r>
              <a:rPr lang="en-US" dirty="0" smtClean="0"/>
              <a:t>Limit payroll deductions for multiple bank accounts</a:t>
            </a:r>
          </a:p>
          <a:p>
            <a:pPr>
              <a:defRPr/>
            </a:pPr>
            <a:r>
              <a:rPr lang="en-US" dirty="0" smtClean="0"/>
              <a:t>Participate in community economic development programs</a:t>
            </a:r>
          </a:p>
          <a:p>
            <a:pPr>
              <a:defRPr/>
            </a:pPr>
            <a:r>
              <a:rPr lang="en-US" dirty="0" smtClean="0"/>
              <a:t>User fees set at levels to cover all costs</a:t>
            </a:r>
          </a:p>
          <a:p>
            <a:pPr>
              <a:defRPr/>
            </a:pPr>
            <a:r>
              <a:rPr lang="en-US" dirty="0" smtClean="0"/>
              <a:t>Eliminate clothing allowances</a:t>
            </a:r>
          </a:p>
          <a:p>
            <a:pPr>
              <a:defRPr/>
            </a:pP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a:t>
            </a:r>
            <a:endParaRPr lang="en-US" dirty="0"/>
          </a:p>
        </p:txBody>
      </p:sp>
      <p:sp>
        <p:nvSpPr>
          <p:cNvPr id="2" name="Content Placeholder 1"/>
          <p:cNvSpPr>
            <a:spLocks noGrp="1"/>
          </p:cNvSpPr>
          <p:nvPr>
            <p:ph idx="1"/>
          </p:nvPr>
        </p:nvSpPr>
        <p:spPr>
          <a:xfrm>
            <a:off x="457200" y="1295400"/>
            <a:ext cx="8229600" cy="4525963"/>
          </a:xfrm>
        </p:spPr>
        <p:txBody>
          <a:bodyPr>
            <a:normAutofit fontScale="25000" lnSpcReduction="20000"/>
          </a:bodyPr>
          <a:lstStyle/>
          <a:p>
            <a:r>
              <a:rPr lang="en-US" sz="9800" dirty="0" smtClean="0"/>
              <a:t>Development office for grant writing</a:t>
            </a:r>
          </a:p>
          <a:p>
            <a:r>
              <a:rPr lang="en-US" sz="9800" dirty="0" smtClean="0"/>
              <a:t>Pursue all Medicaid reimbursements</a:t>
            </a:r>
          </a:p>
          <a:p>
            <a:r>
              <a:rPr lang="en-US" sz="9600" dirty="0" smtClean="0"/>
              <a:t>IU Medicaid reimbursement distributed by eligibility proportion</a:t>
            </a:r>
            <a:endParaRPr lang="en-US" sz="9800" dirty="0" smtClean="0"/>
          </a:p>
          <a:p>
            <a:r>
              <a:rPr lang="en-US" sz="9800" dirty="0" smtClean="0"/>
              <a:t>Sell logo merchandise / advertisement space</a:t>
            </a:r>
          </a:p>
          <a:p>
            <a:r>
              <a:rPr lang="en-US" sz="9800" dirty="0" smtClean="0"/>
              <a:t>Food service retained earnings comparison, subsidy comparison</a:t>
            </a:r>
          </a:p>
          <a:p>
            <a:r>
              <a:rPr lang="en-US" sz="9800" dirty="0" smtClean="0"/>
              <a:t>Maximize eRate – pursue increased identification of free/reduced lunch participation</a:t>
            </a:r>
          </a:p>
          <a:p>
            <a:r>
              <a:rPr lang="en-US" sz="9800" dirty="0" smtClean="0"/>
              <a:t>Exclusive beverage contracts</a:t>
            </a:r>
          </a:p>
          <a:p>
            <a:r>
              <a:rPr lang="en-US" sz="9800" dirty="0" smtClean="0"/>
              <a:t>Commercial sponsorships</a:t>
            </a:r>
          </a:p>
          <a:p>
            <a:r>
              <a:rPr lang="en-US" sz="9800" dirty="0" smtClean="0"/>
              <a:t>Community donation of services</a:t>
            </a:r>
          </a:p>
          <a:p>
            <a:endParaRPr lang="en-US"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a:t>
            </a:r>
            <a:endParaRPr lang="en-US" dirty="0"/>
          </a:p>
        </p:txBody>
      </p:sp>
      <p:sp>
        <p:nvSpPr>
          <p:cNvPr id="2" name="Content Placeholder 1"/>
          <p:cNvSpPr>
            <a:spLocks noGrp="1"/>
          </p:cNvSpPr>
          <p:nvPr>
            <p:ph idx="1"/>
          </p:nvPr>
        </p:nvSpPr>
        <p:spPr/>
        <p:txBody>
          <a:bodyPr>
            <a:normAutofit fontScale="47500" lnSpcReduction="20000"/>
          </a:bodyPr>
          <a:lstStyle/>
          <a:p>
            <a:r>
              <a:rPr lang="en-US" sz="5500" dirty="0" smtClean="0"/>
              <a:t>Community donation of funds</a:t>
            </a:r>
          </a:p>
          <a:p>
            <a:r>
              <a:rPr lang="en-US" sz="5500" dirty="0" smtClean="0"/>
              <a:t>Tax lien recovery service (bundle/sell tax liens)</a:t>
            </a:r>
          </a:p>
          <a:p>
            <a:r>
              <a:rPr lang="en-US" sz="5500" dirty="0" smtClean="0"/>
              <a:t>Corporate funding/adoption of instruction programs</a:t>
            </a:r>
          </a:p>
          <a:p>
            <a:r>
              <a:rPr lang="en-US" sz="5500" dirty="0" smtClean="0"/>
              <a:t>Tax exempt properties due to county seat-seek some reimbursement</a:t>
            </a:r>
          </a:p>
          <a:p>
            <a:r>
              <a:rPr lang="en-US" sz="5500" dirty="0" smtClean="0"/>
              <a:t>Apply for liquid fuels tax refunds</a:t>
            </a:r>
          </a:p>
          <a:p>
            <a:r>
              <a:rPr lang="en-US" sz="5500" dirty="0" smtClean="0"/>
              <a:t>Small district and Parochial contracts with larger district to provide complete food service program</a:t>
            </a:r>
          </a:p>
          <a:p>
            <a:r>
              <a:rPr lang="en-US" sz="5500" dirty="0" smtClean="0"/>
              <a:t>Reimbursement for extraordinary expenses in special education</a:t>
            </a:r>
          </a:p>
          <a:p>
            <a:r>
              <a:rPr lang="en-US" sz="5500" dirty="0" smtClean="0"/>
              <a:t>Naming rights to stadiums, buildings, bricks, etc.</a:t>
            </a:r>
          </a:p>
          <a:p>
            <a:endParaRPr lang="en-US" dirty="0" smtClean="0"/>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Revenue</a:t>
            </a:r>
            <a:endParaRPr lang="en-US" dirty="0"/>
          </a:p>
        </p:txBody>
      </p:sp>
      <p:sp>
        <p:nvSpPr>
          <p:cNvPr id="2" name="Content Placeholder 1"/>
          <p:cNvSpPr>
            <a:spLocks noGrp="1"/>
          </p:cNvSpPr>
          <p:nvPr>
            <p:ph idx="1"/>
          </p:nvPr>
        </p:nvSpPr>
        <p:spPr>
          <a:xfrm>
            <a:off x="457200" y="1447800"/>
            <a:ext cx="8229600" cy="4525963"/>
          </a:xfrm>
        </p:spPr>
        <p:txBody>
          <a:bodyPr>
            <a:normAutofit fontScale="85000" lnSpcReduction="10000"/>
          </a:bodyPr>
          <a:lstStyle/>
          <a:p>
            <a:r>
              <a:rPr lang="en-US" dirty="0" smtClean="0"/>
              <a:t>Sell instructional services to nonpublic schools</a:t>
            </a:r>
          </a:p>
          <a:p>
            <a:r>
              <a:rPr lang="en-US" dirty="0" smtClean="0"/>
              <a:t>Market building use</a:t>
            </a:r>
          </a:p>
          <a:p>
            <a:r>
              <a:rPr lang="en-US" dirty="0" smtClean="0"/>
              <a:t>Market sports facilities for regional competitions</a:t>
            </a:r>
          </a:p>
          <a:p>
            <a:r>
              <a:rPr lang="en-US" dirty="0" smtClean="0"/>
              <a:t>Sell advertising at stadium</a:t>
            </a:r>
          </a:p>
          <a:p>
            <a:r>
              <a:rPr lang="en-US" dirty="0" smtClean="0"/>
              <a:t>Market professional center</a:t>
            </a:r>
          </a:p>
          <a:p>
            <a:r>
              <a:rPr lang="en-US" dirty="0" smtClean="0"/>
              <a:t>Sale of surplus equipment-board established prices- utilize online auction</a:t>
            </a:r>
          </a:p>
          <a:p>
            <a:r>
              <a:rPr lang="en-US" dirty="0" smtClean="0"/>
              <a:t>Rent technology labs for training programs for local business</a:t>
            </a:r>
          </a:p>
          <a:p>
            <a:r>
              <a:rPr lang="en-US" dirty="0" smtClean="0"/>
              <a:t>Pursue endowment of selected programs</a:t>
            </a:r>
          </a:p>
          <a:p>
            <a:endParaRPr lang="en-US"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a:t>
            </a:r>
            <a:endParaRPr lang="en-US" dirty="0"/>
          </a:p>
        </p:txBody>
      </p:sp>
      <p:sp>
        <p:nvSpPr>
          <p:cNvPr id="3" name="Content Placeholder 2"/>
          <p:cNvSpPr>
            <a:spLocks noGrp="1"/>
          </p:cNvSpPr>
          <p:nvPr>
            <p:ph idx="1"/>
          </p:nvPr>
        </p:nvSpPr>
        <p:spPr>
          <a:xfrm>
            <a:off x="457200" y="1371600"/>
            <a:ext cx="8229600" cy="4678363"/>
          </a:xfrm>
        </p:spPr>
        <p:txBody>
          <a:bodyPr/>
          <a:lstStyle/>
          <a:p>
            <a:r>
              <a:rPr lang="en-US" sz="2600" dirty="0" smtClean="0"/>
              <a:t>Organize/run conferences on topics of district expertise</a:t>
            </a:r>
          </a:p>
          <a:p>
            <a:r>
              <a:rPr lang="en-US" sz="2600" dirty="0" smtClean="0"/>
              <a:t>Vending machine profits to General Fund</a:t>
            </a:r>
          </a:p>
          <a:p>
            <a:r>
              <a:rPr lang="en-US" sz="2600" dirty="0" smtClean="0"/>
              <a:t>Recycle for cash</a:t>
            </a:r>
          </a:p>
          <a:p>
            <a:r>
              <a:rPr lang="en-US" sz="2600" dirty="0" smtClean="0"/>
              <a:t>Seek grant for energy conservation programs</a:t>
            </a:r>
          </a:p>
          <a:p>
            <a:r>
              <a:rPr lang="en-US" sz="2600" dirty="0" smtClean="0"/>
              <a:t>Replace existing fleet by purchasing electric vehicles</a:t>
            </a:r>
          </a:p>
          <a:p>
            <a:r>
              <a:rPr lang="en-US" sz="2600" dirty="0" smtClean="0"/>
              <a:t>Cell tower rentals</a:t>
            </a:r>
          </a:p>
          <a:p>
            <a:r>
              <a:rPr lang="en-US" sz="2600" dirty="0" smtClean="0"/>
              <a:t>Sell wireless rights / fiber </a:t>
            </a:r>
          </a:p>
          <a:p>
            <a:r>
              <a:rPr lang="en-US" sz="2600" dirty="0" smtClean="0"/>
              <a:t>Sell art created by students</a:t>
            </a:r>
            <a:endParaRPr lang="en-US" sz="2600" dirty="0"/>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p:txBody>
          <a:bodyPr/>
          <a:lstStyle/>
          <a:p>
            <a:r>
              <a:rPr lang="en-US" dirty="0" smtClean="0"/>
              <a:t>Safety</a:t>
            </a:r>
          </a:p>
        </p:txBody>
      </p:sp>
      <p:sp>
        <p:nvSpPr>
          <p:cNvPr id="10243" name="Content Placeholder 1"/>
          <p:cNvSpPr>
            <a:spLocks noGrp="1"/>
          </p:cNvSpPr>
          <p:nvPr>
            <p:ph idx="1"/>
          </p:nvPr>
        </p:nvSpPr>
        <p:spPr>
          <a:xfrm>
            <a:off x="457200" y="1447800"/>
            <a:ext cx="8382000" cy="4678363"/>
          </a:xfrm>
        </p:spPr>
        <p:txBody>
          <a:bodyPr/>
          <a:lstStyle/>
          <a:p>
            <a:r>
              <a:rPr lang="en-US" sz="2200" dirty="0" smtClean="0"/>
              <a:t>Use a Safety Committee for the premium credit and to provide leadership on safety programs</a:t>
            </a:r>
          </a:p>
          <a:p>
            <a:r>
              <a:rPr lang="en-US" sz="2200" dirty="0" smtClean="0"/>
              <a:t>Analyze accidents for patterns of place, cause, time of day, type</a:t>
            </a:r>
          </a:p>
          <a:p>
            <a:r>
              <a:rPr lang="en-US" sz="2200" dirty="0" smtClean="0"/>
              <a:t>Establish/Review WC Physician Panel on a regular basis and set expectations for appointments &amp; other procedures</a:t>
            </a:r>
          </a:p>
          <a:p>
            <a:r>
              <a:rPr lang="en-US" sz="2200" dirty="0" smtClean="0"/>
              <a:t>Establish Defined Modified Duty Program</a:t>
            </a:r>
          </a:p>
          <a:p>
            <a:r>
              <a:rPr lang="en-US" sz="2200" dirty="0" smtClean="0"/>
              <a:t>Examine return-to-work practices</a:t>
            </a:r>
          </a:p>
          <a:p>
            <a:r>
              <a:rPr lang="en-US" sz="2200" dirty="0" smtClean="0"/>
              <a:t>Educate/Train ALL school staff on safety and risk management</a:t>
            </a:r>
          </a:p>
          <a:p>
            <a:r>
              <a:rPr lang="en-US" sz="2200" dirty="0" smtClean="0"/>
              <a:t>Encourage use of employee assistance programs</a:t>
            </a:r>
          </a:p>
          <a:p>
            <a:r>
              <a:rPr lang="en-US" sz="2200" dirty="0" smtClean="0"/>
              <a:t>Development Use and Upkeep of School Emergency Plan along with input/interaction from all community partners</a:t>
            </a:r>
          </a:p>
          <a:p>
            <a:endParaRPr lang="en-US"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Salaries</a:t>
            </a:r>
            <a:endParaRPr lang="en-US" dirty="0"/>
          </a:p>
        </p:txBody>
      </p:sp>
      <p:sp>
        <p:nvSpPr>
          <p:cNvPr id="3" name="Content Placeholder 2"/>
          <p:cNvSpPr>
            <a:spLocks noGrp="1"/>
          </p:cNvSpPr>
          <p:nvPr>
            <p:ph idx="1"/>
          </p:nvPr>
        </p:nvSpPr>
        <p:spPr/>
        <p:txBody>
          <a:bodyPr/>
          <a:lstStyle/>
          <a:p>
            <a:r>
              <a:rPr lang="en-US" dirty="0" smtClean="0"/>
              <a:t>Negotiate a limitation on increases that establishes the Act 1 Index as the maximum percentage increase in salaries</a:t>
            </a:r>
          </a:p>
          <a:p>
            <a:r>
              <a:rPr lang="en-US" dirty="0" smtClean="0"/>
              <a:t>Reduce overtime</a:t>
            </a:r>
          </a:p>
          <a:p>
            <a:r>
              <a:rPr lang="en-US" dirty="0" smtClean="0"/>
              <a:t>Delegate duties to lowest skill level, analyze by process costing</a:t>
            </a:r>
          </a:p>
          <a:p>
            <a:r>
              <a:rPr lang="en-US" dirty="0" smtClean="0"/>
              <a:t>Flexible job descriptions allow balancing of variable workloads</a:t>
            </a:r>
          </a:p>
          <a:p>
            <a:endParaRPr lang="en-US" dirty="0" smtClean="0"/>
          </a:p>
          <a:p>
            <a:endParaRPr lang="en-US" dirty="0"/>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Salaries</a:t>
            </a:r>
            <a:endParaRPr lang="en-US" dirty="0"/>
          </a:p>
        </p:txBody>
      </p:sp>
      <p:sp>
        <p:nvSpPr>
          <p:cNvPr id="2" name="Content Placeholder 1"/>
          <p:cNvSpPr>
            <a:spLocks noGrp="1"/>
          </p:cNvSpPr>
          <p:nvPr>
            <p:ph idx="1"/>
          </p:nvPr>
        </p:nvSpPr>
        <p:spPr>
          <a:xfrm>
            <a:off x="533400" y="1447800"/>
            <a:ext cx="8229600" cy="4678363"/>
          </a:xfrm>
        </p:spPr>
        <p:txBody>
          <a:bodyPr/>
          <a:lstStyle/>
          <a:p>
            <a:r>
              <a:rPr lang="en-US" sz="2800" dirty="0" smtClean="0"/>
              <a:t>Reduce substitute teachers by use of administrative personnel</a:t>
            </a:r>
          </a:p>
          <a:p>
            <a:r>
              <a:rPr lang="en-US" sz="2800" dirty="0" smtClean="0"/>
              <a:t>Non-teaching duty coverage by non-instructional staff</a:t>
            </a:r>
          </a:p>
          <a:p>
            <a:r>
              <a:rPr lang="en-US" sz="2800" dirty="0" smtClean="0"/>
              <a:t>Hire all long-term substitutes at bachelor’s step 1</a:t>
            </a:r>
          </a:p>
          <a:p>
            <a:r>
              <a:rPr lang="en-US" sz="2800" dirty="0" smtClean="0"/>
              <a:t>Performance compensation, administrative staff</a:t>
            </a:r>
          </a:p>
          <a:p>
            <a:r>
              <a:rPr lang="en-US" sz="2800" dirty="0" smtClean="0"/>
              <a:t>Use interns (business office/psych interns) for special assignments </a:t>
            </a:r>
          </a:p>
          <a:p>
            <a:pPr>
              <a:buNone/>
            </a:pP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457200" y="1447800"/>
            <a:ext cx="8229600" cy="4525963"/>
          </a:xfrm>
        </p:spPr>
        <p:txBody>
          <a:bodyPr/>
          <a:lstStyle/>
          <a:p>
            <a:r>
              <a:rPr lang="en-US" sz="3000" dirty="0" smtClean="0"/>
              <a:t>Life insurance consortium </a:t>
            </a:r>
          </a:p>
          <a:p>
            <a:r>
              <a:rPr lang="en-US" sz="3000" dirty="0" smtClean="0"/>
              <a:t>Self insure workers compensation insurance</a:t>
            </a:r>
          </a:p>
          <a:p>
            <a:r>
              <a:rPr lang="en-US" sz="3000" dirty="0" smtClean="0"/>
              <a:t>Establish Certified Workplace Safety Committee</a:t>
            </a:r>
          </a:p>
          <a:p>
            <a:r>
              <a:rPr lang="en-US" sz="3000" dirty="0" smtClean="0"/>
              <a:t>Alternative position placement/light duty assignments for worker's compensation </a:t>
            </a:r>
          </a:p>
          <a:p>
            <a:r>
              <a:rPr lang="en-US" sz="3000" dirty="0" smtClean="0"/>
              <a:t>Include sick leave and personal leave on pay stubs to eliminate annual notifications</a:t>
            </a:r>
          </a:p>
          <a:p>
            <a:endParaRPr lang="en-US" dirty="0"/>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Salaries</a:t>
            </a:r>
            <a:endParaRPr lang="en-US" dirty="0"/>
          </a:p>
        </p:txBody>
      </p:sp>
      <p:sp>
        <p:nvSpPr>
          <p:cNvPr id="2" name="Content Placeholder 1"/>
          <p:cNvSpPr>
            <a:spLocks noGrp="1"/>
          </p:cNvSpPr>
          <p:nvPr>
            <p:ph idx="1"/>
          </p:nvPr>
        </p:nvSpPr>
        <p:spPr>
          <a:xfrm>
            <a:off x="457200" y="1447800"/>
            <a:ext cx="8229600" cy="4800600"/>
          </a:xfrm>
        </p:spPr>
        <p:txBody>
          <a:bodyPr>
            <a:normAutofit fontScale="62500" lnSpcReduction="20000"/>
          </a:bodyPr>
          <a:lstStyle/>
          <a:p>
            <a:r>
              <a:rPr lang="en-US" sz="3800" dirty="0" smtClean="0"/>
              <a:t>Annual performance evaluations for support staff</a:t>
            </a:r>
          </a:p>
          <a:p>
            <a:r>
              <a:rPr lang="en-US" sz="3800" dirty="0" smtClean="0"/>
              <a:t>Phase out administrative base salary increases with performance increases</a:t>
            </a:r>
          </a:p>
          <a:p>
            <a:r>
              <a:rPr lang="en-US" sz="3800" dirty="0" smtClean="0"/>
              <a:t>When feasible hire teachers at entry level salary</a:t>
            </a:r>
          </a:p>
          <a:p>
            <a:r>
              <a:rPr lang="en-US" sz="3800" dirty="0" smtClean="0"/>
              <a:t>Teachers paid for extra teaching load, savings in benefits</a:t>
            </a:r>
          </a:p>
          <a:p>
            <a:r>
              <a:rPr lang="en-US" sz="3800" dirty="0" smtClean="0"/>
              <a:t>Revise contract-paying secondary teachers for class coverage</a:t>
            </a:r>
          </a:p>
          <a:p>
            <a:r>
              <a:rPr lang="en-US" sz="3800" dirty="0" smtClean="0"/>
              <a:t>Establish limits on sabbaticals</a:t>
            </a:r>
          </a:p>
          <a:p>
            <a:r>
              <a:rPr lang="en-US" sz="3800" dirty="0" smtClean="0"/>
              <a:t>Use stipends rather than hourly pay for certain duties</a:t>
            </a:r>
          </a:p>
          <a:p>
            <a:r>
              <a:rPr lang="en-US" sz="3800" dirty="0" smtClean="0"/>
              <a:t>Develop MOUs to reduce contractual rates for supplemental daily work</a:t>
            </a:r>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Title 2"/>
          <p:cNvSpPr>
            <a:spLocks noGrp="1"/>
          </p:cNvSpPr>
          <p:nvPr>
            <p:ph type="title"/>
          </p:nvPr>
        </p:nvSpPr>
        <p:spPr/>
        <p:txBody>
          <a:bodyPr/>
          <a:lstStyle/>
          <a:p>
            <a:r>
              <a:rPr lang="en-US" dirty="0" smtClean="0"/>
              <a:t>Special Education</a:t>
            </a:r>
          </a:p>
        </p:txBody>
      </p:sp>
      <p:sp>
        <p:nvSpPr>
          <p:cNvPr id="2" name="Content Placeholder 1"/>
          <p:cNvSpPr>
            <a:spLocks noGrp="1"/>
          </p:cNvSpPr>
          <p:nvPr>
            <p:ph idx="1"/>
          </p:nvPr>
        </p:nvSpPr>
        <p:spPr>
          <a:xfrm>
            <a:off x="304800" y="1524000"/>
            <a:ext cx="8458200" cy="4724400"/>
          </a:xfrm>
        </p:spPr>
        <p:txBody>
          <a:bodyPr>
            <a:normAutofit fontScale="47500" lnSpcReduction="20000"/>
          </a:bodyPr>
          <a:lstStyle/>
          <a:p>
            <a:pPr>
              <a:buFont typeface="Wingdings" pitchFamily="2" charset="2"/>
              <a:buChar char="§"/>
              <a:defRPr/>
            </a:pPr>
            <a:r>
              <a:rPr lang="en-US" sz="5100" dirty="0" smtClean="0"/>
              <a:t>Determine cost effectiveness of  operation of special education classes from district to Intermediate Unit or from Intermediate Unit to district. </a:t>
            </a:r>
          </a:p>
          <a:p>
            <a:pPr>
              <a:buFont typeface="Wingdings" pitchFamily="2" charset="2"/>
              <a:buChar char="§"/>
              <a:defRPr/>
            </a:pPr>
            <a:r>
              <a:rPr lang="en-US" sz="5100" dirty="0" smtClean="0"/>
              <a:t>Open up services to neighboring districts</a:t>
            </a:r>
          </a:p>
          <a:p>
            <a:pPr>
              <a:buFont typeface="Wingdings" pitchFamily="2" charset="2"/>
              <a:buChar char="§"/>
              <a:defRPr/>
            </a:pPr>
            <a:r>
              <a:rPr lang="en-US" sz="5100" dirty="0" smtClean="0"/>
              <a:t>Avoid out-of-district placements for special education</a:t>
            </a:r>
          </a:p>
          <a:p>
            <a:pPr>
              <a:buFont typeface="Wingdings" pitchFamily="2" charset="2"/>
              <a:buChar char="§"/>
              <a:defRPr/>
            </a:pPr>
            <a:r>
              <a:rPr lang="en-US" sz="5100" dirty="0" smtClean="0"/>
              <a:t>IEP software</a:t>
            </a:r>
          </a:p>
          <a:p>
            <a:pPr>
              <a:buFont typeface="Wingdings" pitchFamily="2" charset="2"/>
              <a:buChar char="§"/>
              <a:defRPr/>
            </a:pPr>
            <a:r>
              <a:rPr lang="en-US" sz="5100" dirty="0" smtClean="0"/>
              <a:t>Strengthen IST process</a:t>
            </a:r>
          </a:p>
          <a:p>
            <a:pPr>
              <a:buFont typeface="Wingdings" pitchFamily="2" charset="2"/>
              <a:buChar char="§"/>
              <a:defRPr/>
            </a:pPr>
            <a:r>
              <a:rPr lang="en-US" sz="5100" dirty="0" smtClean="0"/>
              <a:t>Improve paperwork for special education</a:t>
            </a:r>
          </a:p>
          <a:p>
            <a:pPr>
              <a:defRPr/>
            </a:pPr>
            <a:r>
              <a:rPr lang="en-US" sz="5100" dirty="0" smtClean="0"/>
              <a:t>Focus on prevention/support at elementary level</a:t>
            </a:r>
          </a:p>
          <a:p>
            <a:pPr>
              <a:defRPr/>
            </a:pPr>
            <a:r>
              <a:rPr lang="en-US" sz="5100" dirty="0" smtClean="0"/>
              <a:t>Closer monitoring of high cost IEP provisions-transportation, bus assistants</a:t>
            </a:r>
          </a:p>
          <a:p>
            <a:pPr>
              <a:buNone/>
              <a:defRPr/>
            </a:pPr>
            <a:endParaRPr lang="en-US" sz="4200" dirty="0" smtClean="0"/>
          </a:p>
          <a:p>
            <a:pPr>
              <a:buFont typeface="Wingdings" pitchFamily="2" charset="2"/>
              <a:buChar char="§"/>
              <a:defRPr/>
            </a:pPr>
            <a:endParaRPr lang="en-US" sz="3800" dirty="0" smtClean="0"/>
          </a:p>
          <a:p>
            <a:pPr>
              <a:buFont typeface="Wingdings" pitchFamily="2" charset="2"/>
              <a:buChar char="§"/>
              <a:defRPr/>
            </a:pPr>
            <a:endParaRPr lang="en-US" sz="3800" dirty="0" smtClean="0"/>
          </a:p>
          <a:p>
            <a:pPr>
              <a:buFont typeface="Wingdings" pitchFamily="2" charset="2"/>
              <a:buChar char="§"/>
              <a:defRPr/>
            </a:pPr>
            <a:endParaRPr lang="en-US" sz="3800"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a:t>
            </a:r>
            <a:endParaRPr lang="en-US" dirty="0"/>
          </a:p>
        </p:txBody>
      </p:sp>
      <p:sp>
        <p:nvSpPr>
          <p:cNvPr id="3" name="Content Placeholder 2"/>
          <p:cNvSpPr>
            <a:spLocks noGrp="1"/>
          </p:cNvSpPr>
          <p:nvPr>
            <p:ph idx="1"/>
          </p:nvPr>
        </p:nvSpPr>
        <p:spPr>
          <a:xfrm>
            <a:off x="457200" y="1447800"/>
            <a:ext cx="8229600" cy="4754563"/>
          </a:xfrm>
        </p:spPr>
        <p:txBody>
          <a:bodyPr/>
          <a:lstStyle/>
          <a:p>
            <a:pPr>
              <a:defRPr/>
            </a:pPr>
            <a:r>
              <a:rPr lang="en-US" sz="2500" dirty="0" smtClean="0"/>
              <a:t>Software that tracks compliance and facilitates paperwork</a:t>
            </a:r>
          </a:p>
          <a:p>
            <a:pPr>
              <a:defRPr/>
            </a:pPr>
            <a:r>
              <a:rPr lang="en-US" sz="2500" dirty="0" smtClean="0"/>
              <a:t>Monitor out-of-district placements, set performance standards</a:t>
            </a:r>
          </a:p>
          <a:p>
            <a:pPr>
              <a:defRPr/>
            </a:pPr>
            <a:r>
              <a:rPr lang="en-US" sz="2500" dirty="0" smtClean="0"/>
              <a:t>Identify common high cost exceptionalities, offer joint service rather than high cost out-of-district placements</a:t>
            </a:r>
          </a:p>
          <a:p>
            <a:pPr>
              <a:defRPr/>
            </a:pPr>
            <a:r>
              <a:rPr lang="en-US" sz="2500" dirty="0" smtClean="0"/>
              <a:t>Financial analysis of benefits of early intervention</a:t>
            </a:r>
          </a:p>
          <a:p>
            <a:pPr>
              <a:defRPr/>
            </a:pPr>
            <a:r>
              <a:rPr lang="en-US" sz="2500" dirty="0" smtClean="0"/>
              <a:t>Look closely at expense for special education remediation to assure properly trained staff in the subject area</a:t>
            </a:r>
          </a:p>
          <a:p>
            <a:endParaRPr lang="en-US" dirty="0"/>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Staff Utilization</a:t>
            </a:r>
            <a:endParaRPr lang="en-US" dirty="0"/>
          </a:p>
        </p:txBody>
      </p:sp>
      <p:sp>
        <p:nvSpPr>
          <p:cNvPr id="2" name="Content Placeholder 1"/>
          <p:cNvSpPr>
            <a:spLocks noGrp="1"/>
          </p:cNvSpPr>
          <p:nvPr>
            <p:ph idx="1"/>
          </p:nvPr>
        </p:nvSpPr>
        <p:spPr>
          <a:xfrm>
            <a:off x="457200" y="1371600"/>
            <a:ext cx="8229600" cy="4953000"/>
          </a:xfrm>
        </p:spPr>
        <p:txBody>
          <a:bodyPr>
            <a:normAutofit fontScale="92500"/>
          </a:bodyPr>
          <a:lstStyle/>
          <a:p>
            <a:r>
              <a:rPr lang="en-US" sz="2400" dirty="0" smtClean="0"/>
              <a:t>Aides/assistants for nonteaching duties(hall, recordkeeping, lunchroom, etc.)</a:t>
            </a:r>
          </a:p>
          <a:p>
            <a:r>
              <a:rPr lang="en-US" sz="2400" dirty="0" smtClean="0"/>
              <a:t>Staffing based on mid-year rather than first of year enrollment</a:t>
            </a:r>
          </a:p>
          <a:p>
            <a:r>
              <a:rPr lang="en-US" sz="2400" dirty="0" smtClean="0"/>
              <a:t>Align staff to class size maximum policy</a:t>
            </a:r>
          </a:p>
          <a:p>
            <a:r>
              <a:rPr lang="en-US" sz="2400" dirty="0" smtClean="0"/>
              <a:t>Low enrollment classes offered every other semester/year</a:t>
            </a:r>
          </a:p>
          <a:p>
            <a:r>
              <a:rPr lang="en-US" sz="2400" dirty="0" smtClean="0"/>
              <a:t>Combine fourth and fifth year foreign language classes</a:t>
            </a:r>
          </a:p>
          <a:p>
            <a:r>
              <a:rPr lang="en-US" sz="2400" dirty="0" smtClean="0"/>
              <a:t>Differentiated staffing</a:t>
            </a:r>
          </a:p>
          <a:p>
            <a:r>
              <a:rPr lang="en-US" sz="2400" dirty="0" smtClean="0"/>
              <a:t>Administrators serve as substitutes 3 days per year</a:t>
            </a:r>
          </a:p>
          <a:p>
            <a:r>
              <a:rPr lang="en-US" sz="2400" dirty="0" smtClean="0"/>
              <a:t>Enrichment program of community speakers rather than substitutes</a:t>
            </a:r>
          </a:p>
          <a:p>
            <a:r>
              <a:rPr lang="en-US" sz="2400" dirty="0" smtClean="0"/>
              <a:t>Combine grade levels to balance class size in small schools</a:t>
            </a:r>
          </a:p>
          <a:p>
            <a:r>
              <a:rPr lang="en-US" sz="2400" dirty="0" smtClean="0"/>
              <a:t>Job sharing/partnership teaching</a:t>
            </a:r>
          </a:p>
          <a:p>
            <a:endParaRPr lang="en-US" sz="2000"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Staff Utilization</a:t>
            </a:r>
            <a:endParaRPr lang="en-US" dirty="0"/>
          </a:p>
        </p:txBody>
      </p:sp>
      <p:sp>
        <p:nvSpPr>
          <p:cNvPr id="2" name="Content Placeholder 1"/>
          <p:cNvSpPr>
            <a:spLocks noGrp="1"/>
          </p:cNvSpPr>
          <p:nvPr>
            <p:ph idx="1"/>
          </p:nvPr>
        </p:nvSpPr>
        <p:spPr>
          <a:xfrm>
            <a:off x="457200" y="1447800"/>
            <a:ext cx="8229600" cy="4800600"/>
          </a:xfrm>
        </p:spPr>
        <p:txBody>
          <a:bodyPr>
            <a:normAutofit fontScale="77500" lnSpcReduction="20000"/>
          </a:bodyPr>
          <a:lstStyle/>
          <a:p>
            <a:r>
              <a:rPr lang="en-US" sz="3100" dirty="0" smtClean="0"/>
              <a:t>Staffing ratios-instructional</a:t>
            </a:r>
          </a:p>
          <a:p>
            <a:r>
              <a:rPr lang="en-US" sz="3100" dirty="0" smtClean="0"/>
              <a:t>Caseload analysis-specialists, psychiatrists, speech therapists, nurses, etc.</a:t>
            </a:r>
          </a:p>
          <a:p>
            <a:r>
              <a:rPr lang="en-US" sz="3100" dirty="0" smtClean="0"/>
              <a:t>Review staff utilization</a:t>
            </a:r>
          </a:p>
          <a:p>
            <a:r>
              <a:rPr lang="en-US" sz="3100" dirty="0" smtClean="0"/>
              <a:t>Nurses at state regulation, 1 per 1,500 students</a:t>
            </a:r>
          </a:p>
          <a:p>
            <a:r>
              <a:rPr lang="en-US" sz="3100" dirty="0" smtClean="0"/>
              <a:t>Examine nursing services at nonpublic schools and align to state requirements</a:t>
            </a:r>
          </a:p>
          <a:p>
            <a:r>
              <a:rPr lang="en-US" sz="3100" dirty="0" smtClean="0"/>
              <a:t>Utilize home/school liaisons for various services</a:t>
            </a:r>
          </a:p>
          <a:p>
            <a:r>
              <a:rPr lang="en-US" sz="3100" dirty="0" smtClean="0"/>
              <a:t>Increase student/teacher ratio by one for all programs</a:t>
            </a:r>
          </a:p>
          <a:p>
            <a:r>
              <a:rPr lang="en-US" sz="3100" dirty="0" smtClean="0"/>
              <a:t>Examine positions and services not required by School Code (Chapter 4 regulations)</a:t>
            </a:r>
          </a:p>
          <a:p>
            <a:r>
              <a:rPr lang="en-US" sz="3100" dirty="0" smtClean="0"/>
              <a:t>Retirees return as part-time teachers within parameters set forth by PSERS</a:t>
            </a:r>
          </a:p>
          <a:p>
            <a:endParaRPr lang="en-US" dirty="0" smtClean="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Staff Utilization</a:t>
            </a:r>
            <a:endParaRPr lang="en-US" dirty="0"/>
          </a:p>
        </p:txBody>
      </p:sp>
      <p:sp>
        <p:nvSpPr>
          <p:cNvPr id="2" name="Content Placeholder 1"/>
          <p:cNvSpPr>
            <a:spLocks noGrp="1"/>
          </p:cNvSpPr>
          <p:nvPr>
            <p:ph idx="1"/>
          </p:nvPr>
        </p:nvSpPr>
        <p:spPr>
          <a:xfrm>
            <a:off x="381000" y="1600200"/>
            <a:ext cx="8305800" cy="4800600"/>
          </a:xfrm>
        </p:spPr>
        <p:txBody>
          <a:bodyPr>
            <a:normAutofit fontScale="77500" lnSpcReduction="20000"/>
          </a:bodyPr>
          <a:lstStyle/>
          <a:p>
            <a:r>
              <a:rPr lang="en-US" sz="3400" dirty="0" smtClean="0"/>
              <a:t>Staff study halls with support personnel rather than teachers</a:t>
            </a:r>
          </a:p>
          <a:p>
            <a:r>
              <a:rPr lang="en-US" sz="3400" dirty="0" smtClean="0"/>
              <a:t>Eliminate custodial coverage when a coach is present</a:t>
            </a:r>
          </a:p>
          <a:p>
            <a:r>
              <a:rPr lang="en-US" sz="3400" dirty="0" smtClean="0"/>
              <a:t>Increase teacher classroom assignments</a:t>
            </a:r>
          </a:p>
          <a:p>
            <a:r>
              <a:rPr lang="en-US" sz="3400" dirty="0" smtClean="0"/>
              <a:t>Realign attendance boundaries to balance class size</a:t>
            </a:r>
          </a:p>
          <a:p>
            <a:r>
              <a:rPr lang="en-US" sz="3400" dirty="0" smtClean="0"/>
              <a:t>Perform time studies of non-instructional positions</a:t>
            </a:r>
          </a:p>
          <a:p>
            <a:r>
              <a:rPr lang="en-US" sz="3400" dirty="0" smtClean="0"/>
              <a:t>Review custodial staffing ratios </a:t>
            </a:r>
          </a:p>
          <a:p>
            <a:r>
              <a:rPr lang="en-US" sz="3400" dirty="0" smtClean="0"/>
              <a:t>Re-classify Librarians from full-time to part-time positions</a:t>
            </a:r>
          </a:p>
          <a:p>
            <a:r>
              <a:rPr lang="en-US" sz="3400" dirty="0" smtClean="0"/>
              <a:t>Pay Librarians a percentage of the teachers’ contract due to lack of instructional time</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Substitutes</a:t>
            </a:r>
            <a:endParaRPr lang="en-US" dirty="0"/>
          </a:p>
        </p:txBody>
      </p:sp>
      <p:sp>
        <p:nvSpPr>
          <p:cNvPr id="2" name="Content Placeholder 1"/>
          <p:cNvSpPr>
            <a:spLocks noGrp="1"/>
          </p:cNvSpPr>
          <p:nvPr>
            <p:ph idx="1"/>
          </p:nvPr>
        </p:nvSpPr>
        <p:spPr/>
        <p:txBody>
          <a:bodyPr/>
          <a:lstStyle/>
          <a:p>
            <a:r>
              <a:rPr lang="en-US" dirty="0" smtClean="0"/>
              <a:t>Enrichment program of community speakers rather than substitutes</a:t>
            </a:r>
          </a:p>
          <a:p>
            <a:r>
              <a:rPr lang="en-US" dirty="0" smtClean="0"/>
              <a:t>Contract Substitute Services</a:t>
            </a:r>
          </a:p>
          <a:p>
            <a:r>
              <a:rPr lang="en-US" dirty="0" smtClean="0"/>
              <a:t>Unlimited accumulation of sick leave may reduce utilization</a:t>
            </a:r>
          </a:p>
          <a:p>
            <a:r>
              <a:rPr lang="en-US" dirty="0" smtClean="0"/>
              <a:t>Consolidate classes to reduce number of substitutes needed</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Title 2"/>
          <p:cNvSpPr>
            <a:spLocks noGrp="1"/>
          </p:cNvSpPr>
          <p:nvPr>
            <p:ph type="title"/>
          </p:nvPr>
        </p:nvSpPr>
        <p:spPr/>
        <p:txBody>
          <a:bodyPr/>
          <a:lstStyle/>
          <a:p>
            <a:r>
              <a:rPr lang="en-US" dirty="0" smtClean="0"/>
              <a:t>Tax Collection</a:t>
            </a:r>
          </a:p>
        </p:txBody>
      </p:sp>
      <p:sp>
        <p:nvSpPr>
          <p:cNvPr id="2" name="Content Placeholder 1"/>
          <p:cNvSpPr>
            <a:spLocks noGrp="1"/>
          </p:cNvSpPr>
          <p:nvPr>
            <p:ph idx="1"/>
          </p:nvPr>
        </p:nvSpPr>
        <p:spPr/>
        <p:txBody>
          <a:bodyPr>
            <a:normAutofit fontScale="77500" lnSpcReduction="20000"/>
          </a:bodyPr>
          <a:lstStyle/>
          <a:p>
            <a:pPr>
              <a:defRPr/>
            </a:pPr>
            <a:r>
              <a:rPr lang="en-US" dirty="0" smtClean="0"/>
              <a:t>Collect taxes with district staff</a:t>
            </a:r>
          </a:p>
          <a:p>
            <a:pPr>
              <a:defRPr/>
            </a:pPr>
            <a:r>
              <a:rPr lang="en-US" dirty="0" smtClean="0"/>
              <a:t>Automated lock box for tax collections</a:t>
            </a:r>
          </a:p>
          <a:p>
            <a:pPr>
              <a:defRPr/>
            </a:pPr>
            <a:r>
              <a:rPr lang="en-US" dirty="0" smtClean="0"/>
              <a:t>Match district census with earned income tax data</a:t>
            </a:r>
          </a:p>
          <a:p>
            <a:pPr>
              <a:defRPr/>
            </a:pPr>
            <a:r>
              <a:rPr lang="en-US" dirty="0" smtClean="0"/>
              <a:t>Reduce compensation rate for real estate tax collection</a:t>
            </a:r>
          </a:p>
          <a:p>
            <a:pPr>
              <a:defRPr/>
            </a:pPr>
            <a:r>
              <a:rPr lang="en-US" dirty="0" smtClean="0"/>
              <a:t>Eliminate 2% commission to employers for Earned Income Tax</a:t>
            </a:r>
          </a:p>
          <a:p>
            <a:pPr>
              <a:defRPr/>
            </a:pPr>
            <a:r>
              <a:rPr lang="en-US" dirty="0" smtClean="0"/>
              <a:t>Property tax break for retired volunteers</a:t>
            </a:r>
          </a:p>
          <a:p>
            <a:pPr>
              <a:defRPr/>
            </a:pPr>
            <a:r>
              <a:rPr lang="en-US" dirty="0" smtClean="0"/>
              <a:t>Assessment appeals-cost benefit analysis, decision making methods</a:t>
            </a:r>
          </a:p>
          <a:p>
            <a:pPr>
              <a:defRPr/>
            </a:pPr>
            <a:r>
              <a:rPr lang="en-US" dirty="0" smtClean="0"/>
              <a:t>Public advocate on assessment appeals</a:t>
            </a:r>
          </a:p>
          <a:p>
            <a:pPr>
              <a:defRPr/>
            </a:pPr>
            <a:r>
              <a:rPr lang="en-US" dirty="0" smtClean="0"/>
              <a:t>TIFs, LERTA-approval methodology</a:t>
            </a:r>
          </a:p>
          <a:p>
            <a:pPr>
              <a:buNone/>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Technology</a:t>
            </a:r>
            <a:endParaRPr lang="en-US" dirty="0"/>
          </a:p>
        </p:txBody>
      </p:sp>
      <p:sp>
        <p:nvSpPr>
          <p:cNvPr id="2" name="Content Placeholder 1"/>
          <p:cNvSpPr>
            <a:spLocks noGrp="1"/>
          </p:cNvSpPr>
          <p:nvPr>
            <p:ph idx="1"/>
          </p:nvPr>
        </p:nvSpPr>
        <p:spPr/>
        <p:txBody>
          <a:bodyPr>
            <a:normAutofit fontScale="85000" lnSpcReduction="20000"/>
          </a:bodyPr>
          <a:lstStyle/>
          <a:p>
            <a:r>
              <a:rPr lang="en-US" dirty="0" smtClean="0"/>
              <a:t>Technology support by interns, student teams</a:t>
            </a:r>
          </a:p>
          <a:p>
            <a:r>
              <a:rPr lang="en-US" dirty="0" smtClean="0"/>
              <a:t>Centralized administration, deployment of software and network</a:t>
            </a:r>
          </a:p>
          <a:p>
            <a:r>
              <a:rPr lang="en-US" dirty="0" smtClean="0"/>
              <a:t>Application Service Provider (ASP) – hosted and managed</a:t>
            </a:r>
          </a:p>
          <a:p>
            <a:r>
              <a:rPr lang="en-US" dirty="0" smtClean="0"/>
              <a:t>Computer hardware standards to reduce maintenance cost</a:t>
            </a:r>
          </a:p>
          <a:p>
            <a:r>
              <a:rPr lang="en-US" dirty="0" smtClean="0"/>
              <a:t>Computer software standards to reduce maintenance cost</a:t>
            </a:r>
          </a:p>
          <a:p>
            <a:r>
              <a:rPr lang="en-US" dirty="0" smtClean="0"/>
              <a:t>Evaluate cost efficiencies of web-based vs. in-house servers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Technology</a:t>
            </a:r>
            <a:endParaRPr lang="en-US" dirty="0"/>
          </a:p>
        </p:txBody>
      </p:sp>
      <p:sp>
        <p:nvSpPr>
          <p:cNvPr id="2" name="Content Placeholder 1"/>
          <p:cNvSpPr>
            <a:spLocks noGrp="1"/>
          </p:cNvSpPr>
          <p:nvPr>
            <p:ph idx="1"/>
          </p:nvPr>
        </p:nvSpPr>
        <p:spPr/>
        <p:txBody>
          <a:bodyPr>
            <a:normAutofit fontScale="92500" lnSpcReduction="20000"/>
          </a:bodyPr>
          <a:lstStyle/>
          <a:p>
            <a:r>
              <a:rPr lang="en-US" dirty="0" smtClean="0"/>
              <a:t>Fully automate the attendance and truancy processes</a:t>
            </a:r>
          </a:p>
          <a:p>
            <a:r>
              <a:rPr lang="en-US" dirty="0" smtClean="0"/>
              <a:t>Purchase integrated software to avoid duplication of databases</a:t>
            </a:r>
          </a:p>
          <a:p>
            <a:r>
              <a:rPr lang="en-US" dirty="0" smtClean="0"/>
              <a:t>Complement teacher-led instruction with instructional technology</a:t>
            </a:r>
          </a:p>
          <a:p>
            <a:r>
              <a:rPr lang="en-US" dirty="0" smtClean="0"/>
              <a:t>Install computer network cables with district staff</a:t>
            </a:r>
          </a:p>
          <a:p>
            <a:r>
              <a:rPr lang="en-US" dirty="0" smtClean="0"/>
              <a:t>Take advantage of eRate</a:t>
            </a:r>
          </a:p>
          <a:p>
            <a:r>
              <a:rPr lang="en-US" dirty="0" smtClean="0"/>
              <a:t>Regular review of services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Benefits</a:t>
            </a:r>
            <a:endParaRPr lang="en-US" dirty="0"/>
          </a:p>
        </p:txBody>
      </p:sp>
      <p:sp>
        <p:nvSpPr>
          <p:cNvPr id="2" name="Content Placeholder 1"/>
          <p:cNvSpPr>
            <a:spLocks noGrp="1"/>
          </p:cNvSpPr>
          <p:nvPr>
            <p:ph idx="1"/>
          </p:nvPr>
        </p:nvSpPr>
        <p:spPr>
          <a:xfrm>
            <a:off x="457200" y="1447800"/>
            <a:ext cx="8229600" cy="4525963"/>
          </a:xfrm>
        </p:spPr>
        <p:txBody>
          <a:bodyPr>
            <a:normAutofit fontScale="85000" lnSpcReduction="20000"/>
          </a:bodyPr>
          <a:lstStyle/>
          <a:p>
            <a:r>
              <a:rPr lang="en-US" dirty="0" smtClean="0"/>
              <a:t>Workers compensation-required physicians list</a:t>
            </a:r>
          </a:p>
          <a:p>
            <a:r>
              <a:rPr lang="en-US" dirty="0" smtClean="0"/>
              <a:t>Evaluate deductibles based on workers compensation claims</a:t>
            </a:r>
          </a:p>
          <a:p>
            <a:r>
              <a:rPr lang="en-US" dirty="0" smtClean="0"/>
              <a:t>Analyze and address all employee absenteeism </a:t>
            </a:r>
          </a:p>
          <a:p>
            <a:r>
              <a:rPr lang="en-US" dirty="0" smtClean="0"/>
              <a:t>Limit transfer of sick leave from one entity to another</a:t>
            </a:r>
          </a:p>
          <a:p>
            <a:r>
              <a:rPr lang="en-US" dirty="0" smtClean="0"/>
              <a:t>Develop policies to prevent sick leave abuse</a:t>
            </a:r>
          </a:p>
          <a:p>
            <a:r>
              <a:rPr lang="en-US" dirty="0" smtClean="0"/>
              <a:t>Workers compensation direct from insurance company, no broker (benefit of broker is professional expertise)</a:t>
            </a:r>
          </a:p>
          <a:p>
            <a:r>
              <a:rPr lang="en-US" dirty="0" smtClean="0"/>
              <a:t>Section 125 program</a:t>
            </a:r>
          </a:p>
          <a:p>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lstStyle/>
          <a:p>
            <a:r>
              <a:rPr lang="en-US" dirty="0" smtClean="0"/>
              <a:t>Technology</a:t>
            </a:r>
            <a:endParaRPr lang="en-US" dirty="0"/>
          </a:p>
        </p:txBody>
      </p:sp>
      <p:sp>
        <p:nvSpPr>
          <p:cNvPr id="2" name="Content Placeholder 1"/>
          <p:cNvSpPr>
            <a:spLocks noGrp="1"/>
          </p:cNvSpPr>
          <p:nvPr>
            <p:ph idx="1"/>
          </p:nvPr>
        </p:nvSpPr>
        <p:spPr>
          <a:xfrm>
            <a:off x="457200" y="1295400"/>
            <a:ext cx="8229600" cy="4525963"/>
          </a:xfrm>
        </p:spPr>
        <p:txBody>
          <a:bodyPr/>
          <a:lstStyle/>
          <a:p>
            <a:r>
              <a:rPr lang="en-US" sz="2800" dirty="0" smtClean="0"/>
              <a:t>Business Continuity/Crisis Planning</a:t>
            </a:r>
          </a:p>
          <a:p>
            <a:r>
              <a:rPr lang="en-US" sz="2800" dirty="0" smtClean="0"/>
              <a:t>Virtualization</a:t>
            </a:r>
          </a:p>
          <a:p>
            <a:r>
              <a:rPr lang="en-US" sz="2800" dirty="0" smtClean="0"/>
              <a:t>Help Desk Management</a:t>
            </a:r>
          </a:p>
          <a:p>
            <a:r>
              <a:rPr lang="en-US" sz="2800" dirty="0" smtClean="0"/>
              <a:t>Document Management</a:t>
            </a:r>
          </a:p>
          <a:p>
            <a:r>
              <a:rPr lang="en-US" sz="2800" dirty="0" smtClean="0"/>
              <a:t>Printer Management</a:t>
            </a:r>
          </a:p>
          <a:p>
            <a:r>
              <a:rPr lang="en-US" sz="2800" dirty="0" smtClean="0"/>
              <a:t>Corporate Sponsorship/Website Advertising</a:t>
            </a:r>
          </a:p>
          <a:p>
            <a:r>
              <a:rPr lang="en-US" sz="2800" dirty="0" smtClean="0"/>
              <a:t>Use technology to automate processes such as the purchasing process beginning with the request through to direct deposit payments to vendors</a:t>
            </a:r>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Telephone</a:t>
            </a:r>
            <a:endParaRPr lang="en-US" dirty="0"/>
          </a:p>
        </p:txBody>
      </p:sp>
      <p:sp>
        <p:nvSpPr>
          <p:cNvPr id="2" name="Content Placeholder 1"/>
          <p:cNvSpPr>
            <a:spLocks noGrp="1"/>
          </p:cNvSpPr>
          <p:nvPr>
            <p:ph idx="1"/>
          </p:nvPr>
        </p:nvSpPr>
        <p:spPr/>
        <p:txBody>
          <a:bodyPr>
            <a:normAutofit fontScale="77500" lnSpcReduction="20000"/>
          </a:bodyPr>
          <a:lstStyle/>
          <a:p>
            <a:r>
              <a:rPr lang="en-US" dirty="0" smtClean="0"/>
              <a:t>Automated dialer for parent notification, integrated with student software</a:t>
            </a:r>
          </a:p>
          <a:p>
            <a:r>
              <a:rPr lang="en-US" dirty="0" smtClean="0"/>
              <a:t>Automated attendant</a:t>
            </a:r>
          </a:p>
          <a:p>
            <a:r>
              <a:rPr lang="en-US" dirty="0" smtClean="0"/>
              <a:t>Reduce duplicate communication methods-desk phone, cell phone, pager, voicemail, 2 way radio, walkie-talkie, email, etc.</a:t>
            </a:r>
          </a:p>
          <a:p>
            <a:r>
              <a:rPr lang="en-US" dirty="0" smtClean="0"/>
              <a:t>Bid long distance telephone service</a:t>
            </a:r>
          </a:p>
          <a:p>
            <a:r>
              <a:rPr lang="en-US" dirty="0" smtClean="0"/>
              <a:t>Bid cellular telephone service</a:t>
            </a:r>
          </a:p>
          <a:p>
            <a:r>
              <a:rPr lang="en-US" dirty="0" smtClean="0"/>
              <a:t>Reduce personal long distance calls</a:t>
            </a:r>
          </a:p>
          <a:p>
            <a:r>
              <a:rPr lang="en-US" dirty="0" smtClean="0"/>
              <a:t>Evaluate the necessity of some telephones</a:t>
            </a:r>
          </a:p>
          <a:p>
            <a:r>
              <a:rPr lang="en-US" dirty="0" smtClean="0"/>
              <a:t>Restrict outgoing calls on select phones</a:t>
            </a:r>
          </a:p>
          <a:p>
            <a:r>
              <a:rPr lang="en-US" dirty="0" smtClean="0"/>
              <a:t>Voice Over IP</a:t>
            </a:r>
          </a:p>
          <a:p>
            <a:endParaRPr lang="en-US" dirty="0" smtClean="0"/>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2"/>
          <p:cNvSpPr>
            <a:spLocks noGrp="1"/>
          </p:cNvSpPr>
          <p:nvPr>
            <p:ph type="title"/>
          </p:nvPr>
        </p:nvSpPr>
        <p:spPr/>
        <p:txBody>
          <a:bodyPr/>
          <a:lstStyle/>
          <a:p>
            <a:r>
              <a:rPr lang="en-US" dirty="0" smtClean="0"/>
              <a:t>Textbooks</a:t>
            </a:r>
          </a:p>
        </p:txBody>
      </p:sp>
      <p:sp>
        <p:nvSpPr>
          <p:cNvPr id="114691" name="Content Placeholder 1"/>
          <p:cNvSpPr>
            <a:spLocks noGrp="1"/>
          </p:cNvSpPr>
          <p:nvPr>
            <p:ph idx="1"/>
          </p:nvPr>
        </p:nvSpPr>
        <p:spPr>
          <a:xfrm>
            <a:off x="457200" y="1371600"/>
            <a:ext cx="8229600" cy="4525963"/>
          </a:xfrm>
        </p:spPr>
        <p:txBody>
          <a:bodyPr/>
          <a:lstStyle/>
          <a:p>
            <a:r>
              <a:rPr lang="en-US" sz="2800" dirty="0" smtClean="0"/>
              <a:t>Textbook inventory system to track distribution and collect lost book fees</a:t>
            </a:r>
          </a:p>
          <a:p>
            <a:r>
              <a:rPr lang="en-US" sz="2800" dirty="0" smtClean="0"/>
              <a:t>Adopt new textbooks less frequently</a:t>
            </a:r>
          </a:p>
          <a:p>
            <a:r>
              <a:rPr lang="en-US" sz="2800" dirty="0" smtClean="0"/>
              <a:t>Use of electronic textbooks</a:t>
            </a:r>
          </a:p>
          <a:p>
            <a:r>
              <a:rPr lang="en-US" sz="2800" dirty="0" smtClean="0"/>
              <a:t>Sell outdated textbooks to recycling firm</a:t>
            </a:r>
          </a:p>
          <a:p>
            <a:r>
              <a:rPr lang="en-US" sz="2800" dirty="0" smtClean="0"/>
              <a:t>Sell used textbooks to other LEAs</a:t>
            </a:r>
          </a:p>
          <a:p>
            <a:r>
              <a:rPr lang="en-US" sz="2800" dirty="0" smtClean="0"/>
              <a:t>Buy chapters only and develop own textbooks – customized textbook program</a:t>
            </a:r>
          </a:p>
          <a:p>
            <a:r>
              <a:rPr lang="en-US" sz="2800" dirty="0" smtClean="0"/>
              <a:t>Share books between buildings - depository</a:t>
            </a:r>
          </a:p>
          <a:p>
            <a:endParaRPr lang="en-US" dirty="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p:txBody>
          <a:bodyPr/>
          <a:lstStyle/>
          <a:p>
            <a:r>
              <a:rPr lang="en-US" dirty="0" smtClean="0"/>
              <a:t>Transportation</a:t>
            </a:r>
          </a:p>
        </p:txBody>
      </p:sp>
      <p:sp>
        <p:nvSpPr>
          <p:cNvPr id="8195" name="Content Placeholder 1"/>
          <p:cNvSpPr>
            <a:spLocks noGrp="1"/>
          </p:cNvSpPr>
          <p:nvPr>
            <p:ph idx="1"/>
          </p:nvPr>
        </p:nvSpPr>
        <p:spPr>
          <a:xfrm>
            <a:off x="457200" y="1295400"/>
            <a:ext cx="8229600" cy="4525963"/>
          </a:xfrm>
        </p:spPr>
        <p:txBody>
          <a:bodyPr/>
          <a:lstStyle/>
          <a:p>
            <a:r>
              <a:rPr lang="en-US" sz="2300" dirty="0" smtClean="0"/>
              <a:t>Coordinate transportation with neighboring districts especially for non-public student</a:t>
            </a:r>
          </a:p>
          <a:p>
            <a:r>
              <a:rPr lang="en-US" sz="2300" dirty="0" smtClean="0"/>
              <a:t>Purchase tax exempt fuel for contractors to reduce contract costs</a:t>
            </a:r>
          </a:p>
          <a:p>
            <a:r>
              <a:rPr lang="en-US" sz="2300" dirty="0" smtClean="0"/>
              <a:t>Coordinate school calendars with other districts</a:t>
            </a:r>
          </a:p>
          <a:p>
            <a:r>
              <a:rPr lang="en-US" sz="2300" dirty="0" smtClean="0"/>
              <a:t>Bus drivers reclassified from full- to part-time employees (may also hinder operations as substitute drivers look to the day of being hired full-time to gain benefits)</a:t>
            </a:r>
          </a:p>
          <a:p>
            <a:r>
              <a:rPr lang="en-US" sz="2300" dirty="0" smtClean="0"/>
              <a:t>Bus routing optimization by computer program</a:t>
            </a:r>
          </a:p>
          <a:p>
            <a:r>
              <a:rPr lang="en-US" sz="2300" dirty="0" smtClean="0"/>
              <a:t>Increase reimbursement by DOT declaration of hazardous bus routes within 1 ½ &amp; 2 mile limitations</a:t>
            </a:r>
          </a:p>
          <a:p>
            <a:r>
              <a:rPr lang="en-US" sz="2300" dirty="0" smtClean="0"/>
              <a:t>Utilize public transportation to transport high school students  where available</a:t>
            </a:r>
          </a:p>
          <a:p>
            <a:endParaRPr lang="en-US" sz="2800" dirty="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dirty="0" smtClean="0"/>
              <a:t>Transportation</a:t>
            </a:r>
          </a:p>
        </p:txBody>
      </p:sp>
      <p:sp>
        <p:nvSpPr>
          <p:cNvPr id="2" name="Content Placeholder 1"/>
          <p:cNvSpPr>
            <a:spLocks noGrp="1"/>
          </p:cNvSpPr>
          <p:nvPr>
            <p:ph idx="1"/>
          </p:nvPr>
        </p:nvSpPr>
        <p:spPr>
          <a:xfrm>
            <a:off x="457200" y="1371600"/>
            <a:ext cx="8229600" cy="4525963"/>
          </a:xfrm>
        </p:spPr>
        <p:txBody>
          <a:bodyPr>
            <a:normAutofit fontScale="85000" lnSpcReduction="20000"/>
          </a:bodyPr>
          <a:lstStyle/>
          <a:p>
            <a:pPr>
              <a:defRPr/>
            </a:pPr>
            <a:r>
              <a:rPr lang="en-US" dirty="0" smtClean="0"/>
              <a:t>Bid transportation contracts</a:t>
            </a:r>
          </a:p>
          <a:p>
            <a:pPr>
              <a:defRPr/>
            </a:pPr>
            <a:r>
              <a:rPr lang="en-US" dirty="0" smtClean="0"/>
              <a:t>Utilize three tier system for transporting high school, middle school and elementary school</a:t>
            </a:r>
          </a:p>
          <a:p>
            <a:pPr>
              <a:defRPr/>
            </a:pPr>
            <a:r>
              <a:rPr lang="en-US" dirty="0" smtClean="0"/>
              <a:t>Neighboring districts consolidate transportation contracts through joint bidding</a:t>
            </a:r>
          </a:p>
          <a:p>
            <a:pPr>
              <a:defRPr/>
            </a:pPr>
            <a:r>
              <a:rPr lang="en-US" dirty="0" smtClean="0"/>
              <a:t>Use district rather than coach buses for playoff sporting events</a:t>
            </a:r>
          </a:p>
          <a:p>
            <a:pPr>
              <a:defRPr/>
            </a:pPr>
            <a:r>
              <a:rPr lang="en-US" dirty="0" smtClean="0"/>
              <a:t>Utilize Booster Club revenue to assist in paying for away transportation for sporting events</a:t>
            </a:r>
          </a:p>
          <a:p>
            <a:pPr>
              <a:defRPr/>
            </a:pPr>
            <a:r>
              <a:rPr lang="en-US" dirty="0" smtClean="0"/>
              <a:t>Utilize PTO/PTA sponsored field trips</a:t>
            </a:r>
          </a:p>
          <a:p>
            <a:pPr>
              <a:defRPr/>
            </a:pPr>
            <a:r>
              <a:rPr lang="en-US" dirty="0" smtClean="0"/>
              <a:t>Joint Purchase of Fuel</a:t>
            </a:r>
          </a:p>
          <a:p>
            <a:pPr>
              <a:defRPr/>
            </a:pP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p:txBody>
          <a:bodyPr/>
          <a:lstStyle/>
          <a:p>
            <a:r>
              <a:rPr lang="en-US" dirty="0" smtClean="0"/>
              <a:t>Transportation</a:t>
            </a:r>
          </a:p>
        </p:txBody>
      </p:sp>
      <p:sp>
        <p:nvSpPr>
          <p:cNvPr id="2" name="Content Placeholder 1"/>
          <p:cNvSpPr>
            <a:spLocks noGrp="1"/>
          </p:cNvSpPr>
          <p:nvPr>
            <p:ph idx="1"/>
          </p:nvPr>
        </p:nvSpPr>
        <p:spPr>
          <a:xfrm>
            <a:off x="457200" y="1447800"/>
            <a:ext cx="8229600" cy="4800600"/>
          </a:xfrm>
        </p:spPr>
        <p:txBody>
          <a:bodyPr>
            <a:normAutofit fontScale="92500" lnSpcReduction="20000"/>
          </a:bodyPr>
          <a:lstStyle/>
          <a:p>
            <a:pPr>
              <a:defRPr/>
            </a:pPr>
            <a:r>
              <a:rPr lang="en-US" sz="3400" dirty="0" smtClean="0"/>
              <a:t>Revise bus schedules to accommodate school breakfast program</a:t>
            </a:r>
            <a:endParaRPr lang="en-US" sz="3400" dirty="0" smtClean="0">
              <a:solidFill>
                <a:srgbClr val="FFFF00"/>
              </a:solidFill>
            </a:endParaRPr>
          </a:p>
          <a:p>
            <a:pPr>
              <a:defRPr/>
            </a:pPr>
            <a:r>
              <a:rPr lang="en-US" sz="3400" dirty="0" smtClean="0"/>
              <a:t>Utilize computerized bus routing software to maximize efficiency and minimize costs</a:t>
            </a:r>
          </a:p>
          <a:p>
            <a:pPr>
              <a:defRPr/>
            </a:pPr>
            <a:r>
              <a:rPr lang="en-US" sz="3400" dirty="0" smtClean="0"/>
              <a:t>Route special education transportation by LEA instead of relying on contractor to do routing</a:t>
            </a:r>
          </a:p>
          <a:p>
            <a:pPr>
              <a:defRPr/>
            </a:pPr>
            <a:r>
              <a:rPr lang="en-US" sz="3400" dirty="0" smtClean="0"/>
              <a:t>Coordinate special education transportation with regular </a:t>
            </a:r>
          </a:p>
          <a:p>
            <a:pPr>
              <a:defRPr/>
            </a:pPr>
            <a:r>
              <a:rPr lang="en-US" sz="3400" dirty="0" smtClean="0"/>
              <a:t>Negotiate lower special education transportation rates through IU</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a:xfrm>
            <a:off x="457200" y="274638"/>
            <a:ext cx="8229600" cy="944562"/>
          </a:xfrm>
        </p:spPr>
        <p:txBody>
          <a:bodyPr/>
          <a:lstStyle/>
          <a:p>
            <a:r>
              <a:rPr lang="en-US" dirty="0" smtClean="0"/>
              <a:t>Transportation</a:t>
            </a:r>
          </a:p>
        </p:txBody>
      </p:sp>
      <p:sp>
        <p:nvSpPr>
          <p:cNvPr id="11267" name="Content Placeholder 1"/>
          <p:cNvSpPr>
            <a:spLocks noGrp="1"/>
          </p:cNvSpPr>
          <p:nvPr>
            <p:ph idx="1"/>
          </p:nvPr>
        </p:nvSpPr>
        <p:spPr>
          <a:xfrm>
            <a:off x="381000" y="1295400"/>
            <a:ext cx="8763000" cy="4525963"/>
          </a:xfrm>
        </p:spPr>
        <p:txBody>
          <a:bodyPr/>
          <a:lstStyle/>
          <a:p>
            <a:r>
              <a:rPr lang="en-US" sz="2800" dirty="0" smtClean="0"/>
              <a:t>Design routes to decrease “miles without”</a:t>
            </a:r>
          </a:p>
          <a:p>
            <a:r>
              <a:rPr lang="en-US" sz="2800" dirty="0" smtClean="0"/>
              <a:t>Consider over-rostering secondary students </a:t>
            </a:r>
          </a:p>
          <a:p>
            <a:r>
              <a:rPr lang="en-US" sz="2800" dirty="0" smtClean="0"/>
              <a:t>Reduce afternoon high school runs based on fewer students than morning runs</a:t>
            </a:r>
          </a:p>
          <a:p>
            <a:r>
              <a:rPr lang="en-US" sz="2800" dirty="0" smtClean="0"/>
              <a:t>Optimize bus routes through annual rerun of computer model</a:t>
            </a:r>
          </a:p>
          <a:p>
            <a:r>
              <a:rPr lang="en-US" sz="2800" dirty="0" smtClean="0"/>
              <a:t>Compare transportation costs with maximum allowable cost</a:t>
            </a:r>
          </a:p>
          <a:p>
            <a:r>
              <a:rPr lang="en-US" sz="2800" dirty="0" smtClean="0"/>
              <a:t>Widen transportation windows – looking at bell times as it relates to tiering </a:t>
            </a:r>
          </a:p>
          <a:p>
            <a:endParaRPr lang="en-US" sz="2800" dirty="0" smtClean="0"/>
          </a:p>
          <a:p>
            <a:endParaRPr lang="en-US" sz="2800" dirty="0" smtClean="0"/>
          </a:p>
          <a:p>
            <a:endParaRPr lang="en-US" sz="2800" dirty="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Transportation</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Rebid transportation contracts periodically</a:t>
            </a:r>
          </a:p>
          <a:p>
            <a:r>
              <a:rPr lang="en-US" dirty="0" smtClean="0"/>
              <a:t>Transportation contracts paid at state formula</a:t>
            </a:r>
          </a:p>
          <a:p>
            <a:r>
              <a:rPr lang="en-US" dirty="0" smtClean="0"/>
              <a:t>Establish policy limiting changes to bus schedules (special circumstances)</a:t>
            </a:r>
          </a:p>
          <a:p>
            <a:r>
              <a:rPr lang="en-US" dirty="0" smtClean="0"/>
              <a:t>Adhere to geographic boundaries for elementary school attendance</a:t>
            </a:r>
          </a:p>
          <a:p>
            <a:r>
              <a:rPr lang="en-US" dirty="0" smtClean="0"/>
              <a:t>Use PASBO Benchmarking Survey to evaluate transportation costs</a:t>
            </a:r>
          </a:p>
          <a:p>
            <a:endParaRPr lang="en-US" dirty="0"/>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p:txBody>
          <a:bodyPr/>
          <a:lstStyle/>
          <a:p>
            <a:r>
              <a:rPr lang="en-US" dirty="0" smtClean="0"/>
              <a:t>Transportation</a:t>
            </a:r>
          </a:p>
        </p:txBody>
      </p:sp>
      <p:sp>
        <p:nvSpPr>
          <p:cNvPr id="2" name="Content Placeholder 1"/>
          <p:cNvSpPr>
            <a:spLocks noGrp="1"/>
          </p:cNvSpPr>
          <p:nvPr>
            <p:ph idx="1"/>
          </p:nvPr>
        </p:nvSpPr>
        <p:spPr>
          <a:xfrm>
            <a:off x="457200" y="1524000"/>
            <a:ext cx="8229600" cy="4525963"/>
          </a:xfrm>
        </p:spPr>
        <p:txBody>
          <a:bodyPr>
            <a:normAutofit fontScale="77500" lnSpcReduction="20000"/>
          </a:bodyPr>
          <a:lstStyle/>
          <a:p>
            <a:pPr>
              <a:defRPr/>
            </a:pPr>
            <a:r>
              <a:rPr lang="en-US" dirty="0" smtClean="0"/>
              <a:t>Increase distance for transportation eligibility</a:t>
            </a:r>
          </a:p>
          <a:p>
            <a:pPr>
              <a:defRPr/>
            </a:pPr>
            <a:r>
              <a:rPr lang="en-US" dirty="0" smtClean="0"/>
              <a:t>Use parent volunteers and substitute bus drivers instead of bus monitors</a:t>
            </a:r>
          </a:p>
          <a:p>
            <a:pPr>
              <a:defRPr/>
            </a:pPr>
            <a:r>
              <a:rPr lang="en-US" dirty="0" smtClean="0"/>
              <a:t>Eliminate early dismissals where possible</a:t>
            </a:r>
          </a:p>
          <a:p>
            <a:pPr>
              <a:defRPr/>
            </a:pPr>
            <a:r>
              <a:rPr lang="en-US" dirty="0" smtClean="0"/>
              <a:t>Coordinate non-public transportation with other districts</a:t>
            </a:r>
          </a:p>
          <a:p>
            <a:pPr>
              <a:defRPr/>
            </a:pPr>
            <a:r>
              <a:rPr lang="en-US" dirty="0" smtClean="0"/>
              <a:t>Eliminate non-public when their calendar conflicts with districts</a:t>
            </a:r>
          </a:p>
          <a:p>
            <a:pPr>
              <a:defRPr/>
            </a:pPr>
            <a:r>
              <a:rPr lang="en-US" dirty="0" smtClean="0"/>
              <a:t>Eliminate activity runs</a:t>
            </a:r>
          </a:p>
          <a:p>
            <a:pPr>
              <a:defRPr/>
            </a:pPr>
            <a:r>
              <a:rPr lang="en-US" dirty="0" smtClean="0"/>
              <a:t>Analyze district vs.. contracted operated costs on route by route basis</a:t>
            </a:r>
          </a:p>
          <a:p>
            <a:pPr>
              <a:defRPr/>
            </a:pPr>
            <a:r>
              <a:rPr lang="en-US" dirty="0" smtClean="0"/>
              <a:t>Bus replacement provision based on mileage, not age</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2"/>
          <p:cNvSpPr>
            <a:spLocks noGrp="1"/>
          </p:cNvSpPr>
          <p:nvPr>
            <p:ph type="title"/>
          </p:nvPr>
        </p:nvSpPr>
        <p:spPr/>
        <p:txBody>
          <a:bodyPr/>
          <a:lstStyle/>
          <a:p>
            <a:r>
              <a:rPr lang="en-US" dirty="0" smtClean="0"/>
              <a:t>Travel</a:t>
            </a:r>
          </a:p>
        </p:txBody>
      </p:sp>
      <p:sp>
        <p:nvSpPr>
          <p:cNvPr id="122883" name="Content Placeholder 1"/>
          <p:cNvSpPr>
            <a:spLocks noGrp="1"/>
          </p:cNvSpPr>
          <p:nvPr>
            <p:ph idx="1"/>
          </p:nvPr>
        </p:nvSpPr>
        <p:spPr/>
        <p:txBody>
          <a:bodyPr/>
          <a:lstStyle/>
          <a:p>
            <a:r>
              <a:rPr lang="en-US" dirty="0" smtClean="0"/>
              <a:t>Coordinate conference attendance</a:t>
            </a:r>
          </a:p>
          <a:p>
            <a:r>
              <a:rPr lang="en-US" dirty="0" smtClean="0"/>
              <a:t>Online meetings</a:t>
            </a:r>
          </a:p>
          <a:p>
            <a:r>
              <a:rPr lang="en-US" dirty="0" smtClean="0"/>
              <a:t>Reduce travel, conference attendance</a:t>
            </a:r>
          </a:p>
          <a:p>
            <a:r>
              <a:rPr lang="en-US" dirty="0" smtClean="0"/>
              <a:t>Establish caps based upon cost-of-living for geographic areas/major cities</a:t>
            </a:r>
          </a:p>
          <a:p>
            <a:r>
              <a:rPr lang="en-US" dirty="0" smtClean="0"/>
              <a:t>Establish daily cap for expenses (breakfast, lunch, dinner)</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457200" y="1295400"/>
            <a:ext cx="8229600" cy="4525963"/>
          </a:xfrm>
        </p:spPr>
        <p:txBody>
          <a:bodyPr/>
          <a:lstStyle/>
          <a:p>
            <a:r>
              <a:rPr lang="en-US" sz="2800" dirty="0" smtClean="0"/>
              <a:t>Reduce benefits eligibility for part-time employees</a:t>
            </a:r>
          </a:p>
          <a:p>
            <a:r>
              <a:rPr lang="en-US" sz="2800" dirty="0" smtClean="0"/>
              <a:t>Limit tuition reimbursement to one standard (state rate) and limit to a regional accredited program</a:t>
            </a:r>
          </a:p>
          <a:p>
            <a:r>
              <a:rPr lang="en-US" sz="2800" dirty="0" smtClean="0"/>
              <a:t>Recapture expenditures relating to tuition reimbursement/Professional development reimbursement ( 1 to 3 years) </a:t>
            </a:r>
          </a:p>
          <a:p>
            <a:r>
              <a:rPr lang="en-US" sz="2800" dirty="0" smtClean="0"/>
              <a:t>Establish wellness provisions in health care plan to reduce claims and monitor treatments</a:t>
            </a:r>
          </a:p>
          <a:p>
            <a:endParaRPr lang="en-US" dirty="0"/>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User Fees</a:t>
            </a:r>
            <a:endParaRPr lang="en-US" dirty="0"/>
          </a:p>
        </p:txBody>
      </p:sp>
      <p:sp>
        <p:nvSpPr>
          <p:cNvPr id="2" name="Content Placeholder 1"/>
          <p:cNvSpPr>
            <a:spLocks noGrp="1"/>
          </p:cNvSpPr>
          <p:nvPr>
            <p:ph idx="1"/>
          </p:nvPr>
        </p:nvSpPr>
        <p:spPr>
          <a:xfrm>
            <a:off x="533400" y="1447800"/>
            <a:ext cx="8229600" cy="4525963"/>
          </a:xfrm>
        </p:spPr>
        <p:txBody>
          <a:bodyPr>
            <a:normAutofit fontScale="77500" lnSpcReduction="20000"/>
          </a:bodyPr>
          <a:lstStyle/>
          <a:p>
            <a:r>
              <a:rPr lang="en-US" dirty="0" smtClean="0"/>
              <a:t>Building rental / athletic fields at market rates, offset all expenses</a:t>
            </a:r>
          </a:p>
          <a:p>
            <a:r>
              <a:rPr lang="en-US" dirty="0" smtClean="0"/>
              <a:t>Athletic fees</a:t>
            </a:r>
          </a:p>
          <a:p>
            <a:r>
              <a:rPr lang="en-US" dirty="0" smtClean="0"/>
              <a:t>AP / international baccalaureate test fees</a:t>
            </a:r>
          </a:p>
          <a:p>
            <a:r>
              <a:rPr lang="en-US" dirty="0" smtClean="0"/>
              <a:t>Instructional supplies-course fees, textbooks, supplies</a:t>
            </a:r>
          </a:p>
          <a:p>
            <a:r>
              <a:rPr lang="en-US" dirty="0" smtClean="0"/>
              <a:t>Night school</a:t>
            </a:r>
          </a:p>
          <a:p>
            <a:r>
              <a:rPr lang="en-US" dirty="0" smtClean="0"/>
              <a:t>Increase lunch prices, students</a:t>
            </a:r>
          </a:p>
          <a:p>
            <a:r>
              <a:rPr lang="en-US" dirty="0" smtClean="0"/>
              <a:t>Increase lunch prices, adults</a:t>
            </a:r>
          </a:p>
          <a:p>
            <a:r>
              <a:rPr lang="en-US" dirty="0" smtClean="0"/>
              <a:t>Increase adult education fees</a:t>
            </a:r>
          </a:p>
          <a:p>
            <a:r>
              <a:rPr lang="en-US" dirty="0" smtClean="0"/>
              <a:t>Driver’s education fees</a:t>
            </a:r>
          </a:p>
          <a:p>
            <a:r>
              <a:rPr lang="en-US" dirty="0" smtClean="0"/>
              <a:t>Collect lost, damaged or stolen book fees</a:t>
            </a:r>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User Fees</a:t>
            </a:r>
            <a:endParaRPr lang="en-US" dirty="0"/>
          </a:p>
        </p:txBody>
      </p:sp>
      <p:sp>
        <p:nvSpPr>
          <p:cNvPr id="2" name="Content Placeholder 1"/>
          <p:cNvSpPr>
            <a:spLocks noGrp="1"/>
          </p:cNvSpPr>
          <p:nvPr>
            <p:ph idx="1"/>
          </p:nvPr>
        </p:nvSpPr>
        <p:spPr/>
        <p:txBody>
          <a:bodyPr>
            <a:normAutofit/>
          </a:bodyPr>
          <a:lstStyle/>
          <a:p>
            <a:r>
              <a:rPr lang="en-US" dirty="0" smtClean="0"/>
              <a:t>Sell advertising rights in publications</a:t>
            </a:r>
          </a:p>
          <a:p>
            <a:r>
              <a:rPr lang="en-US" dirty="0" smtClean="0"/>
              <a:t>Family and consumer science for upgraded projects</a:t>
            </a:r>
          </a:p>
          <a:p>
            <a:r>
              <a:rPr lang="en-US" dirty="0" smtClean="0"/>
              <a:t>Art for upgraded projects</a:t>
            </a:r>
          </a:p>
          <a:p>
            <a:r>
              <a:rPr lang="en-US" dirty="0" smtClean="0"/>
              <a:t>Child care programs</a:t>
            </a:r>
          </a:p>
          <a:p>
            <a:r>
              <a:rPr lang="en-US" dirty="0" smtClean="0"/>
              <a:t>Student Parking</a:t>
            </a:r>
          </a:p>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a:xfrm>
            <a:off x="457200" y="274638"/>
            <a:ext cx="8229600" cy="1020762"/>
          </a:xfrm>
        </p:spPr>
        <p:txBody>
          <a:bodyPr/>
          <a:lstStyle/>
          <a:p>
            <a:r>
              <a:rPr lang="en-US" dirty="0" smtClean="0"/>
              <a:t>Vandalism</a:t>
            </a:r>
          </a:p>
        </p:txBody>
      </p:sp>
      <p:sp>
        <p:nvSpPr>
          <p:cNvPr id="2" name="Content Placeholder 1"/>
          <p:cNvSpPr>
            <a:spLocks noGrp="1"/>
          </p:cNvSpPr>
          <p:nvPr>
            <p:ph idx="1"/>
          </p:nvPr>
        </p:nvSpPr>
        <p:spPr>
          <a:xfrm>
            <a:off x="457200" y="1447800"/>
            <a:ext cx="8229600" cy="4724400"/>
          </a:xfrm>
        </p:spPr>
        <p:txBody>
          <a:bodyPr>
            <a:normAutofit/>
          </a:bodyPr>
          <a:lstStyle/>
          <a:p>
            <a:pPr>
              <a:defRPr/>
            </a:pPr>
            <a:r>
              <a:rPr lang="en-US" sz="2400" dirty="0" smtClean="0"/>
              <a:t>Improve recordkeeping, analyze to identify patterns and develop solutions</a:t>
            </a:r>
          </a:p>
          <a:p>
            <a:pPr>
              <a:defRPr/>
            </a:pPr>
            <a:r>
              <a:rPr lang="en-US" sz="2400" dirty="0" smtClean="0"/>
              <a:t>In construction/renovation examine techniques for reducing vandalism including type of building materials</a:t>
            </a:r>
          </a:p>
          <a:p>
            <a:pPr>
              <a:defRPr/>
            </a:pPr>
            <a:r>
              <a:rPr lang="en-US" sz="2400" dirty="0" smtClean="0"/>
              <a:t>Develop policy on night lighting of property</a:t>
            </a:r>
          </a:p>
          <a:p>
            <a:pPr>
              <a:defRPr/>
            </a:pPr>
            <a:r>
              <a:rPr lang="en-US" sz="2400" dirty="0" smtClean="0"/>
              <a:t>Prosecute the perpetrators of any vandalism that occurs</a:t>
            </a:r>
          </a:p>
          <a:p>
            <a:pPr>
              <a:defRPr/>
            </a:pPr>
            <a:r>
              <a:rPr lang="en-US" sz="2400" dirty="0" smtClean="0"/>
              <a:t>Remove/repair vandalism immediately</a:t>
            </a:r>
          </a:p>
          <a:p>
            <a:pPr>
              <a:defRPr/>
            </a:pPr>
            <a:r>
              <a:rPr lang="en-US" sz="2400" dirty="0" smtClean="0"/>
              <a:t>Mobilize residents near schools for school watch</a:t>
            </a:r>
          </a:p>
          <a:p>
            <a:pPr>
              <a:defRPr/>
            </a:pPr>
            <a:r>
              <a:rPr lang="en-US" sz="2400" dirty="0" smtClean="0"/>
              <a:t>“Etch” identification number into all movable equipment</a:t>
            </a:r>
          </a:p>
          <a:p>
            <a:pPr>
              <a:defRPr/>
            </a:pPr>
            <a:r>
              <a:rPr lang="en-US" sz="2400" dirty="0" smtClean="0"/>
              <a:t>Electronic surveillance of frequently vandalized areas</a:t>
            </a:r>
          </a:p>
          <a:p>
            <a:pPr>
              <a:defRPr/>
            </a:pPr>
            <a:r>
              <a:rPr lang="en-US" sz="2400" dirty="0" smtClean="0"/>
              <a:t>Inventory of “small attractive” items</a:t>
            </a:r>
          </a:p>
          <a:p>
            <a:pPr>
              <a:defRPr/>
            </a:pPr>
            <a:endParaRPr lang="en-US" sz="2400"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2"/>
          <p:cNvSpPr>
            <a:spLocks noGrp="1"/>
          </p:cNvSpPr>
          <p:nvPr>
            <p:ph type="title"/>
          </p:nvPr>
        </p:nvSpPr>
        <p:spPr/>
        <p:txBody>
          <a:bodyPr/>
          <a:lstStyle/>
          <a:p>
            <a:r>
              <a:rPr lang="en-US" dirty="0" smtClean="0"/>
              <a:t>Vocational Education</a:t>
            </a:r>
          </a:p>
        </p:txBody>
      </p:sp>
      <p:sp>
        <p:nvSpPr>
          <p:cNvPr id="126979" name="Content Placeholder 1"/>
          <p:cNvSpPr>
            <a:spLocks noGrp="1"/>
          </p:cNvSpPr>
          <p:nvPr>
            <p:ph idx="1"/>
          </p:nvPr>
        </p:nvSpPr>
        <p:spPr/>
        <p:txBody>
          <a:bodyPr/>
          <a:lstStyle/>
          <a:p>
            <a:r>
              <a:rPr lang="en-US" dirty="0" smtClean="0"/>
              <a:t>Shared vocational education services</a:t>
            </a:r>
          </a:p>
          <a:p>
            <a:r>
              <a:rPr lang="en-US" dirty="0" smtClean="0"/>
              <a:t>Ensure that guidance counselors support vocational education with the goal of sending the full compliment of students while meeting the needs of those students</a:t>
            </a:r>
          </a:p>
          <a:p>
            <a:r>
              <a:rPr lang="en-US" dirty="0" smtClean="0"/>
              <a:t>Review duplication of services</a:t>
            </a:r>
          </a:p>
          <a:p>
            <a:r>
              <a:rPr lang="en-US" dirty="0" smtClean="0"/>
              <a:t>Work with local businesses/industries</a:t>
            </a:r>
          </a:p>
          <a:p>
            <a:endParaRPr lang="en-US"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2"/>
          <p:cNvSpPr>
            <a:spLocks noGrp="1"/>
          </p:cNvSpPr>
          <p:nvPr>
            <p:ph type="title"/>
          </p:nvPr>
        </p:nvSpPr>
        <p:spPr/>
        <p:txBody>
          <a:bodyPr/>
          <a:lstStyle/>
          <a:p>
            <a:r>
              <a:rPr lang="en-US" dirty="0" smtClean="0"/>
              <a:t>Volunteers</a:t>
            </a:r>
          </a:p>
        </p:txBody>
      </p:sp>
      <p:sp>
        <p:nvSpPr>
          <p:cNvPr id="128003" name="Content Placeholder 1"/>
          <p:cNvSpPr>
            <a:spLocks noGrp="1"/>
          </p:cNvSpPr>
          <p:nvPr>
            <p:ph idx="1"/>
          </p:nvPr>
        </p:nvSpPr>
        <p:spPr/>
        <p:txBody>
          <a:bodyPr/>
          <a:lstStyle/>
          <a:p>
            <a:r>
              <a:rPr lang="en-US" sz="2800" dirty="0" smtClean="0"/>
              <a:t>Use student support/parent involvement coordinator</a:t>
            </a:r>
          </a:p>
          <a:p>
            <a:r>
              <a:rPr lang="en-US" sz="2800" dirty="0" smtClean="0"/>
              <a:t>Encourage community volunteers</a:t>
            </a:r>
          </a:p>
          <a:p>
            <a:r>
              <a:rPr lang="en-US" sz="2800" dirty="0" smtClean="0"/>
              <a:t>Foster grandparents supplement special education</a:t>
            </a:r>
          </a:p>
          <a:p>
            <a:r>
              <a:rPr lang="en-US" sz="2800" dirty="0" smtClean="0"/>
              <a:t>Volunteer coordination to match district needs with skills</a:t>
            </a:r>
          </a:p>
          <a:p>
            <a:r>
              <a:rPr lang="en-US" sz="2800" dirty="0" smtClean="0"/>
              <a:t>Retirees as volunteers (clearances required)</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r>
              <a:rPr lang="en-US" dirty="0" smtClean="0"/>
              <a:t>How To Drive Significant Savings</a:t>
            </a:r>
            <a:endParaRPr lang="en-US" dirty="0"/>
          </a:p>
        </p:txBody>
      </p:sp>
      <p:sp>
        <p:nvSpPr>
          <p:cNvPr id="3" name="Content Placeholder 2"/>
          <p:cNvSpPr>
            <a:spLocks noGrp="1"/>
          </p:cNvSpPr>
          <p:nvPr>
            <p:ph idx="1"/>
          </p:nvPr>
        </p:nvSpPr>
        <p:spPr/>
        <p:txBody>
          <a:bodyPr/>
          <a:lstStyle/>
          <a:p>
            <a:r>
              <a:rPr lang="en-US" dirty="0" smtClean="0"/>
              <a:t>Changes in collective bargaining laws </a:t>
            </a:r>
          </a:p>
          <a:p>
            <a:r>
              <a:rPr lang="en-US" dirty="0" smtClean="0"/>
              <a:t>Furloughs for economic necessity</a:t>
            </a:r>
          </a:p>
          <a:p>
            <a:r>
              <a:rPr lang="en-US" dirty="0" smtClean="0"/>
              <a:t>Building consolidation particularly at elementary level </a:t>
            </a:r>
          </a:p>
          <a:p>
            <a:r>
              <a:rPr lang="en-US" dirty="0" smtClean="0"/>
              <a:t>Reduce future pension liabilities</a:t>
            </a:r>
          </a:p>
          <a:p>
            <a:r>
              <a:rPr lang="en-US" dirty="0" smtClean="0"/>
              <a:t>Change the Prevailing Wage Law</a:t>
            </a:r>
          </a:p>
          <a:p>
            <a:endParaRPr lang="en-US" dirty="0" smtClean="0"/>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lstStyle/>
          <a:p>
            <a:r>
              <a:rPr lang="en-US" dirty="0" smtClean="0"/>
              <a:t>How To Drive Significant  Savings</a:t>
            </a:r>
            <a:endParaRPr lang="en-US" dirty="0"/>
          </a:p>
        </p:txBody>
      </p:sp>
      <p:sp>
        <p:nvSpPr>
          <p:cNvPr id="3" name="Content Placeholder 2"/>
          <p:cNvSpPr>
            <a:spLocks noGrp="1"/>
          </p:cNvSpPr>
          <p:nvPr>
            <p:ph idx="1"/>
          </p:nvPr>
        </p:nvSpPr>
        <p:spPr/>
        <p:txBody>
          <a:bodyPr/>
          <a:lstStyle/>
          <a:p>
            <a:r>
              <a:rPr lang="en-US" dirty="0" smtClean="0"/>
              <a:t>Reauthorize and expand the Mandate Waiver Law</a:t>
            </a:r>
          </a:p>
          <a:p>
            <a:r>
              <a:rPr lang="en-US" dirty="0" smtClean="0"/>
              <a:t>Decrease outdated, unnecessary and burdensome state reporting requirements</a:t>
            </a:r>
          </a:p>
          <a:p>
            <a:r>
              <a:rPr lang="en-US" dirty="0" smtClean="0"/>
              <a:t>Address both the non-public transportation mandate and create incentives for regionalization of student transportation</a:t>
            </a:r>
          </a:p>
          <a:p>
            <a:endParaRPr lang="en-US" dirty="0" smtClean="0"/>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Other Sources for Cost Reduction Strategies</a:t>
            </a:r>
            <a:endParaRPr lang="en-US" dirty="0"/>
          </a:p>
        </p:txBody>
      </p:sp>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47800"/>
            <a:ext cx="8229600" cy="3733800"/>
          </a:xfrm>
        </p:spPr>
        <p:txBody>
          <a:bodyPr/>
          <a:lstStyle/>
          <a:p>
            <a:r>
              <a:rPr lang="en-US" dirty="0" smtClean="0"/>
              <a:t>“Stretching the School Dollar”</a:t>
            </a:r>
            <a:br>
              <a:rPr lang="en-US" dirty="0" smtClean="0"/>
            </a:br>
            <a:r>
              <a:rPr lang="en-US" sz="2800" dirty="0" smtClean="0"/>
              <a:t>[How Schools and Districts Can Save Money While Serving Students Best]</a:t>
            </a:r>
            <a:br>
              <a:rPr lang="en-US" sz="2800" dirty="0" smtClean="0"/>
            </a:br>
            <a:r>
              <a:rPr lang="en-US" sz="2800" dirty="0" smtClean="0"/>
              <a:t/>
            </a:r>
            <a:br>
              <a:rPr lang="en-US" sz="2800" dirty="0" smtClean="0"/>
            </a:br>
            <a:r>
              <a:rPr lang="en-US" sz="3200" dirty="0" smtClean="0"/>
              <a:t>Edited by</a:t>
            </a:r>
            <a:r>
              <a:rPr lang="en-US" sz="2800" dirty="0" smtClean="0"/>
              <a:t/>
            </a:r>
            <a:br>
              <a:rPr lang="en-US" sz="2800" dirty="0" smtClean="0"/>
            </a:br>
            <a:r>
              <a:rPr lang="en-US" sz="3600" dirty="0" smtClean="0"/>
              <a:t>Frederick M. Hess</a:t>
            </a:r>
            <a:r>
              <a:rPr lang="en-US" sz="2800" dirty="0" smtClean="0"/>
              <a:t/>
            </a:r>
            <a:br>
              <a:rPr lang="en-US" sz="2800" dirty="0" smtClean="0"/>
            </a:br>
            <a:r>
              <a:rPr lang="en-US" sz="2800" dirty="0" smtClean="0"/>
              <a:t>and</a:t>
            </a:r>
            <a:br>
              <a:rPr lang="en-US" sz="2800" dirty="0" smtClean="0"/>
            </a:br>
            <a:r>
              <a:rPr lang="en-US" sz="3600" dirty="0" smtClean="0"/>
              <a:t>Eric Osberg</a:t>
            </a:r>
            <a:r>
              <a:rPr lang="en-US" sz="2800" dirty="0" smtClean="0"/>
              <a:t/>
            </a:r>
            <a:br>
              <a:rPr lang="en-US" sz="2800" dirty="0" smtClean="0"/>
            </a:br>
            <a:r>
              <a:rPr lang="en-US" sz="2800" dirty="0" smtClean="0"/>
              <a:t>(2010)</a:t>
            </a:r>
            <a:r>
              <a:rPr lang="en-US" dirty="0" smtClean="0"/>
              <a:t/>
            </a:r>
            <a:br>
              <a:rPr lang="en-US" dirty="0" smtClean="0"/>
            </a:br>
            <a:endParaRPr lang="en-US" dirty="0"/>
          </a:p>
        </p:txBody>
      </p:sp>
    </p:spTree>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15 Ways that States Can Stretch the School Dollar</a:t>
            </a:r>
            <a:endParaRPr lang="en-US" dirty="0"/>
          </a:p>
        </p:txBody>
      </p:sp>
      <p:sp>
        <p:nvSpPr>
          <p:cNvPr id="4" name="Content Placeholder 3"/>
          <p:cNvSpPr>
            <a:spLocks noGrp="1"/>
          </p:cNvSpPr>
          <p:nvPr>
            <p:ph idx="1"/>
          </p:nvPr>
        </p:nvSpPr>
        <p:spPr>
          <a:xfrm>
            <a:off x="457200" y="1905000"/>
            <a:ext cx="8229600" cy="4221163"/>
          </a:xfrm>
        </p:spPr>
        <p:txBody>
          <a:bodyPr/>
          <a:lstStyle/>
          <a:p>
            <a:r>
              <a:rPr lang="en-US" sz="2800" dirty="0" smtClean="0"/>
              <a:t>When “reductions in the work force” are inevitable, end the ‘last hired, first fired’ practice</a:t>
            </a:r>
          </a:p>
          <a:p>
            <a:r>
              <a:rPr lang="en-US" sz="2800" dirty="0" smtClean="0"/>
              <a:t>Remove class-size mandates</a:t>
            </a:r>
          </a:p>
          <a:p>
            <a:r>
              <a:rPr lang="en-US" sz="2800" dirty="0" smtClean="0"/>
              <a:t>Eliminate mandatory salary scheduled</a:t>
            </a:r>
          </a:p>
          <a:p>
            <a:r>
              <a:rPr lang="en-US" sz="2800" dirty="0" smtClean="0"/>
              <a:t>Eliminate state mandates regarding work rules and terms of employment</a:t>
            </a:r>
          </a:p>
          <a:p>
            <a:r>
              <a:rPr lang="en-US" sz="2800" dirty="0" smtClean="0"/>
              <a:t>Curtail constraints to on-line learning possibilities</a:t>
            </a:r>
            <a:endParaRPr lang="en-US" sz="28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Benefits</a:t>
            </a:r>
            <a:endParaRPr lang="en-US" dirty="0"/>
          </a:p>
        </p:txBody>
      </p:sp>
      <p:sp>
        <p:nvSpPr>
          <p:cNvPr id="2" name="Content Placeholder 1"/>
          <p:cNvSpPr>
            <a:spLocks noGrp="1"/>
          </p:cNvSpPr>
          <p:nvPr>
            <p:ph idx="1"/>
          </p:nvPr>
        </p:nvSpPr>
        <p:spPr/>
        <p:txBody>
          <a:bodyPr>
            <a:normAutofit fontScale="85000" lnSpcReduction="10000"/>
          </a:bodyPr>
          <a:lstStyle/>
          <a:p>
            <a:r>
              <a:rPr lang="en-US" dirty="0" smtClean="0"/>
              <a:t>Early retirement incentives, not bonus</a:t>
            </a:r>
          </a:p>
          <a:p>
            <a:r>
              <a:rPr lang="en-US" dirty="0" smtClean="0"/>
              <a:t>Payment in-lieu of benefits option for employees with coverage under another plan with internal and external spousal language</a:t>
            </a:r>
          </a:p>
          <a:p>
            <a:r>
              <a:rPr lang="en-US" dirty="0" smtClean="0"/>
              <a:t>Annual Survey of Employee Dependent Data to ensure accuracy</a:t>
            </a:r>
          </a:p>
          <a:p>
            <a:r>
              <a:rPr lang="en-US" dirty="0" smtClean="0"/>
              <a:t>Monitor accuracy of district health benefits census data (verify against healthcare provider census)</a:t>
            </a:r>
          </a:p>
          <a:p>
            <a:r>
              <a:rPr lang="en-US" dirty="0" smtClean="0"/>
              <a:t>Flexible Benefits Salary Conversion plan</a:t>
            </a:r>
          </a:p>
          <a:p>
            <a:r>
              <a:rPr lang="en-US" dirty="0" smtClean="0"/>
              <a:t>Health Insurance consortium</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 Ways that States Can Stretch the School Dollar</a:t>
            </a:r>
            <a:endParaRPr lang="en-US" dirty="0"/>
          </a:p>
        </p:txBody>
      </p:sp>
      <p:sp>
        <p:nvSpPr>
          <p:cNvPr id="3" name="Content Placeholder 2"/>
          <p:cNvSpPr>
            <a:spLocks noGrp="1"/>
          </p:cNvSpPr>
          <p:nvPr>
            <p:ph idx="1"/>
          </p:nvPr>
        </p:nvSpPr>
        <p:spPr>
          <a:xfrm>
            <a:off x="457200" y="2057400"/>
            <a:ext cx="8229600" cy="4068763"/>
          </a:xfrm>
        </p:spPr>
        <p:txBody>
          <a:bodyPr/>
          <a:lstStyle/>
          <a:p>
            <a:r>
              <a:rPr lang="en-US" sz="2800" dirty="0" smtClean="0"/>
              <a:t>Identify outdated reporting requirements that are no longer needed or that can be streamlined and automated or curtailed</a:t>
            </a:r>
          </a:p>
          <a:p>
            <a:r>
              <a:rPr lang="en-US" sz="2800" dirty="0" smtClean="0"/>
              <a:t>Create a rigorous teacher-evaluation system</a:t>
            </a:r>
          </a:p>
          <a:p>
            <a:r>
              <a:rPr lang="en-US" sz="2800" dirty="0" smtClean="0"/>
              <a:t>Pool health-care benefits</a:t>
            </a:r>
          </a:p>
          <a:p>
            <a:r>
              <a:rPr lang="en-US" sz="2800" dirty="0" smtClean="0"/>
              <a:t>Tackle the fiscal viability of teacher pensions</a:t>
            </a:r>
          </a:p>
          <a:p>
            <a:r>
              <a:rPr lang="en-US" sz="2800" dirty="0" smtClean="0"/>
              <a:t>Move toward weighted student funding</a:t>
            </a:r>
            <a:endParaRPr lang="en-US" sz="2800" dirty="0"/>
          </a:p>
        </p:txBody>
      </p:sp>
    </p:spTree>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 Ways that States Can Stretch the School Dollar</a:t>
            </a:r>
            <a:endParaRPr lang="en-US" dirty="0"/>
          </a:p>
        </p:txBody>
      </p:sp>
      <p:sp>
        <p:nvSpPr>
          <p:cNvPr id="3" name="Content Placeholder 2"/>
          <p:cNvSpPr>
            <a:spLocks noGrp="1"/>
          </p:cNvSpPr>
          <p:nvPr>
            <p:ph idx="1"/>
          </p:nvPr>
        </p:nvSpPr>
        <p:spPr/>
        <p:txBody>
          <a:bodyPr/>
          <a:lstStyle/>
          <a:p>
            <a:r>
              <a:rPr lang="en-US" sz="2600" dirty="0" smtClean="0"/>
              <a:t>Eliminate excess spending on small schools or small districts</a:t>
            </a:r>
          </a:p>
          <a:p>
            <a:r>
              <a:rPr lang="en-US" sz="2600" dirty="0" smtClean="0"/>
              <a:t>Allocate spending for learning disabled students as a percent of population (vs. on the basis of student identification)</a:t>
            </a:r>
          </a:p>
          <a:p>
            <a:r>
              <a:rPr lang="en-US" sz="2600" dirty="0" smtClean="0"/>
              <a:t>Limit the length of time that students can be identified as English Language Learners</a:t>
            </a:r>
          </a:p>
          <a:p>
            <a:r>
              <a:rPr lang="en-US" sz="2600" dirty="0" smtClean="0"/>
              <a:t>Offer waivers of non-productive state requirements</a:t>
            </a:r>
          </a:p>
          <a:p>
            <a:r>
              <a:rPr lang="en-US" sz="2600" dirty="0" smtClean="0"/>
              <a:t>Create bankruptcy-like [financial emergency] loan provisions</a:t>
            </a:r>
          </a:p>
          <a:p>
            <a:endParaRPr lang="en-US" dirty="0"/>
          </a:p>
        </p:txBody>
      </p:sp>
    </p:spTree>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4800" y="762000"/>
            <a:ext cx="4572000" cy="5853113"/>
          </a:xfrm>
        </p:spPr>
        <p:txBody>
          <a:bodyPr>
            <a:normAutofit fontScale="92500" lnSpcReduction="10000"/>
          </a:bodyPr>
          <a:lstStyle/>
          <a:p>
            <a:r>
              <a:rPr lang="en-US" sz="2600" dirty="0" smtClean="0">
                <a:latin typeface="Arial Narrow" pitchFamily="34" charset="0"/>
              </a:rPr>
              <a:t>On March 22, 2010, the Senate of Pennsylvania adopted Senate Resolution 243 “[d]irecting the Joint State Government Commission to conduct a study of efficiency in public school funding….  “ More specifically, the Senate directed “the Joint State Government Commission to conduct a study of the 82 school districts found to be successful schools in the APA costing-out study and to issue a report … of their best practices and other factors that are believed to help contribute to this recognized efficiency and success.”</a:t>
            </a:r>
          </a:p>
          <a:p>
            <a:endParaRPr lang="en-US" dirty="0"/>
          </a:p>
        </p:txBody>
      </p:sp>
      <p:pic>
        <p:nvPicPr>
          <p:cNvPr id="5" name="Picture 2"/>
          <p:cNvPicPr>
            <a:picLocks noChangeAspect="1" noChangeArrowheads="1"/>
          </p:cNvPicPr>
          <p:nvPr/>
        </p:nvPicPr>
        <p:blipFill>
          <a:blip r:embed="rId3" cstate="print"/>
          <a:srcRect/>
          <a:stretch>
            <a:fillRect/>
          </a:stretch>
        </p:blipFill>
        <p:spPr bwMode="auto">
          <a:xfrm>
            <a:off x="304800" y="228600"/>
            <a:ext cx="4066572" cy="4724400"/>
          </a:xfrm>
          <a:prstGeom prst="rect">
            <a:avLst/>
          </a:prstGeom>
          <a:noFill/>
          <a:ln w="9525">
            <a:noFill/>
            <a:miter lim="800000"/>
            <a:headEnd/>
            <a:tailEnd/>
          </a:ln>
        </p:spPr>
      </p:pic>
      <p:sp>
        <p:nvSpPr>
          <p:cNvPr id="4" name="TextBox 3"/>
          <p:cNvSpPr txBox="1"/>
          <p:nvPr/>
        </p:nvSpPr>
        <p:spPr>
          <a:xfrm>
            <a:off x="457200" y="5029201"/>
            <a:ext cx="3810000" cy="1754326"/>
          </a:xfrm>
          <a:prstGeom prst="rect">
            <a:avLst/>
          </a:prstGeom>
          <a:noFill/>
        </p:spPr>
        <p:txBody>
          <a:bodyPr wrap="square" rtlCol="0">
            <a:spAutoFit/>
          </a:bodyPr>
          <a:lstStyle/>
          <a:p>
            <a:endParaRPr lang="en-US" sz="1000" dirty="0" smtClean="0"/>
          </a:p>
          <a:p>
            <a:pPr algn="just"/>
            <a:r>
              <a:rPr lang="en-US" sz="1100" dirty="0" smtClean="0"/>
              <a:t>The Joint State Government Commission is the primary non-partisan research organization that serves the General Assembly. It provides the legislature with a readily available mechanism for conducting interdisciplinary studies. </a:t>
            </a:r>
          </a:p>
          <a:p>
            <a:r>
              <a:rPr lang="en-US" dirty="0" smtClean="0"/>
              <a:t/>
            </a:r>
            <a:br>
              <a:rPr lang="en-US" dirty="0" smtClean="0"/>
            </a:br>
            <a:endParaRPr lang="en-US" dirty="0" smtClean="0"/>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Best Practices Help Keep </a:t>
            </a:r>
            <a:r>
              <a:rPr lang="en-US" sz="3600" b="1" dirty="0" smtClean="0"/>
              <a:t/>
            </a:r>
            <a:br>
              <a:rPr lang="en-US" sz="3600" b="1" dirty="0" smtClean="0"/>
            </a:br>
            <a:r>
              <a:rPr lang="en-US" sz="3600" b="1" dirty="0" smtClean="0"/>
              <a:t>District </a:t>
            </a:r>
            <a:r>
              <a:rPr lang="en-US" sz="3600" b="1" dirty="0"/>
              <a:t>Costs Low </a:t>
            </a:r>
            <a:endParaRPr lang="en-US" sz="3600" dirty="0"/>
          </a:p>
        </p:txBody>
      </p:sp>
      <p:sp>
        <p:nvSpPr>
          <p:cNvPr id="3" name="Content Placeholder 2"/>
          <p:cNvSpPr>
            <a:spLocks noGrp="1"/>
          </p:cNvSpPr>
          <p:nvPr>
            <p:ph idx="1"/>
          </p:nvPr>
        </p:nvSpPr>
        <p:spPr>
          <a:xfrm>
            <a:off x="457200" y="1600200"/>
            <a:ext cx="8229600" cy="4648200"/>
          </a:xfrm>
        </p:spPr>
        <p:txBody>
          <a:bodyPr>
            <a:normAutofit fontScale="85000" lnSpcReduction="10000"/>
          </a:bodyPr>
          <a:lstStyle/>
          <a:p>
            <a:r>
              <a:rPr lang="en-US" u="sng" dirty="0"/>
              <a:t>Joint Purchasing </a:t>
            </a:r>
            <a:endParaRPr lang="en-US" u="sng" dirty="0" smtClean="0"/>
          </a:p>
          <a:p>
            <a:pPr lvl="1"/>
            <a:r>
              <a:rPr lang="en-US" dirty="0"/>
              <a:t>surveys noted the local IUs were used by districts for actions such as joint purchasing of general supplies, diesel fuel and natural gas, staff development programs and education of some special needs students. </a:t>
            </a:r>
          </a:p>
          <a:p>
            <a:pPr lvl="1"/>
            <a:r>
              <a:rPr lang="en-US" dirty="0"/>
              <a:t>In addition to working with the IU, several districts indicated they partner directly with other districts to share expenses. Survey respondents mentioned collaborating with other districts to provide food services, transportation, special education services as well as make joint purchases on various employee benefits and computer software. </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Best Practices Help Keep </a:t>
            </a:r>
            <a:br>
              <a:rPr lang="en-US" sz="3600" b="1" dirty="0" smtClean="0"/>
            </a:br>
            <a:r>
              <a:rPr lang="en-US" sz="3600" b="1" dirty="0" smtClean="0"/>
              <a:t>District Costs Low </a:t>
            </a:r>
            <a:endParaRPr lang="en-US" sz="3600" dirty="0"/>
          </a:p>
        </p:txBody>
      </p:sp>
      <p:sp>
        <p:nvSpPr>
          <p:cNvPr id="3" name="Content Placeholder 2"/>
          <p:cNvSpPr>
            <a:spLocks noGrp="1"/>
          </p:cNvSpPr>
          <p:nvPr>
            <p:ph idx="1"/>
          </p:nvPr>
        </p:nvSpPr>
        <p:spPr/>
        <p:txBody>
          <a:bodyPr>
            <a:normAutofit fontScale="92500" lnSpcReduction="10000"/>
          </a:bodyPr>
          <a:lstStyle/>
          <a:p>
            <a:r>
              <a:rPr lang="en-US" u="sng" dirty="0"/>
              <a:t>Administrative Structure </a:t>
            </a:r>
            <a:endParaRPr lang="en-US" u="sng" dirty="0" smtClean="0"/>
          </a:p>
          <a:p>
            <a:pPr lvl="1"/>
            <a:r>
              <a:rPr lang="en-US" dirty="0" smtClean="0"/>
              <a:t>The average administrator-to-student ratio for the 25 districts surveyed was 1 to 263. The average ratio for all districts statewide is 1 to 239.</a:t>
            </a:r>
            <a:endParaRPr lang="en-US" i="1" dirty="0" smtClean="0"/>
          </a:p>
          <a:p>
            <a:pPr lvl="1"/>
            <a:r>
              <a:rPr lang="en-US" i="1" dirty="0" smtClean="0"/>
              <a:t>…”an </a:t>
            </a:r>
            <a:r>
              <a:rPr lang="en-US" i="1" dirty="0"/>
              <a:t>efficient administrative structure that includes the assignment of two elementary buildings to the elementary principals</a:t>
            </a:r>
            <a:r>
              <a:rPr lang="en-US" i="1" dirty="0" smtClean="0"/>
              <a:t>.” </a:t>
            </a:r>
          </a:p>
          <a:p>
            <a:pPr lvl="1"/>
            <a:r>
              <a:rPr lang="en-US" i="1" dirty="0"/>
              <a:t>“Effort is made to avoid a top-heavy central administration. Superintendent, business manager and curriculum coordinator are the only central </a:t>
            </a:r>
            <a:r>
              <a:rPr lang="en-US" i="1" dirty="0" smtClean="0"/>
              <a:t>administration.”</a:t>
            </a:r>
          </a:p>
          <a:p>
            <a:pPr lvl="1"/>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Best Practices Help Keep </a:t>
            </a:r>
            <a:br>
              <a:rPr lang="en-US" sz="3600" b="1" dirty="0" smtClean="0"/>
            </a:br>
            <a:r>
              <a:rPr lang="en-US" sz="3600" b="1" dirty="0" smtClean="0"/>
              <a:t>District Costs Low </a:t>
            </a:r>
            <a:endParaRPr lang="en-US" sz="3600" dirty="0"/>
          </a:p>
        </p:txBody>
      </p:sp>
      <p:sp>
        <p:nvSpPr>
          <p:cNvPr id="3" name="Content Placeholder 2"/>
          <p:cNvSpPr>
            <a:spLocks noGrp="1"/>
          </p:cNvSpPr>
          <p:nvPr>
            <p:ph idx="1"/>
          </p:nvPr>
        </p:nvSpPr>
        <p:spPr/>
        <p:txBody>
          <a:bodyPr>
            <a:normAutofit fontScale="70000" lnSpcReduction="20000"/>
          </a:bodyPr>
          <a:lstStyle/>
          <a:p>
            <a:r>
              <a:rPr lang="en-US" i="1" dirty="0"/>
              <a:t>“As the state and federal governments continue to pile on requirements and regulations, it is becoming more and more difficult to maintain a smaller administrative staff which is something that has kept our costs down. Just read through a school board policy manual and see all the things mandated</a:t>
            </a:r>
            <a:r>
              <a:rPr lang="en-US" i="1" dirty="0" smtClean="0"/>
              <a:t>.”</a:t>
            </a:r>
          </a:p>
          <a:p>
            <a:r>
              <a:rPr lang="en-US" i="1" dirty="0" smtClean="0"/>
              <a:t>“Educators </a:t>
            </a:r>
            <a:r>
              <a:rPr lang="en-US" i="1" dirty="0"/>
              <a:t>are being called to greater accountability, using data to guide decisions and research to determine instruction. Educators are being expected to inspire students toward greater academic achievement while simultaneously dealing with a tsunami of social issues. All this is to be accomplished against a background of growing student apathy, shrinking resources, more pervasive family dysfunction and a growing sense of entitlement from parents, students and taxpayers</a:t>
            </a:r>
            <a:r>
              <a:rPr lang="en-US" i="1" dirty="0" smtClean="0"/>
              <a:t>.”</a:t>
            </a:r>
            <a:endParaRPr lang="en-US" i="1" dirty="0"/>
          </a:p>
          <a:p>
            <a:r>
              <a:rPr lang="en-US" i="1" dirty="0"/>
              <a:t>The state needs to take a hard look at all the little things being asked of schools and give some relief. </a:t>
            </a:r>
            <a:r>
              <a:rPr lang="en-US" i="1" dirty="0" smtClean="0"/>
              <a:t> </a:t>
            </a: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Best Practices Help Keep </a:t>
            </a:r>
            <a:br>
              <a:rPr lang="en-US" sz="3600" b="1" dirty="0" smtClean="0"/>
            </a:br>
            <a:r>
              <a:rPr lang="en-US" sz="3600" b="1" dirty="0" smtClean="0"/>
              <a:t>District Costs Low </a:t>
            </a:r>
            <a:endParaRPr lang="en-US" sz="3600" dirty="0"/>
          </a:p>
        </p:txBody>
      </p:sp>
      <p:sp>
        <p:nvSpPr>
          <p:cNvPr id="3" name="Content Placeholder 2"/>
          <p:cNvSpPr>
            <a:spLocks noGrp="1"/>
          </p:cNvSpPr>
          <p:nvPr>
            <p:ph idx="1"/>
          </p:nvPr>
        </p:nvSpPr>
        <p:spPr/>
        <p:txBody>
          <a:bodyPr/>
          <a:lstStyle/>
          <a:p>
            <a:r>
              <a:rPr lang="en-US" u="sng" dirty="0"/>
              <a:t>Low Staff Turnover </a:t>
            </a:r>
            <a:endParaRPr lang="en-US" u="sng" dirty="0" smtClean="0"/>
          </a:p>
          <a:p>
            <a:pPr lvl="1"/>
            <a:r>
              <a:rPr lang="en-US" dirty="0" smtClean="0"/>
              <a:t>…clearly </a:t>
            </a:r>
            <a:r>
              <a:rPr lang="en-US" dirty="0"/>
              <a:t>result in cost savings by negating the need for hiring and training costs. Low staff turnover may bring additional benefits as well: people with experience are likely to be better at their jobs, and people who know each other can often work together more efficiently. </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Best Practices Help Keep </a:t>
            </a:r>
            <a:br>
              <a:rPr lang="en-US" sz="3600" b="1" dirty="0" smtClean="0"/>
            </a:br>
            <a:r>
              <a:rPr lang="en-US" sz="3600" b="1" dirty="0" smtClean="0"/>
              <a:t>District Costs Low </a:t>
            </a:r>
            <a:endParaRPr lang="en-US" sz="3600" dirty="0"/>
          </a:p>
        </p:txBody>
      </p:sp>
      <p:sp>
        <p:nvSpPr>
          <p:cNvPr id="3" name="Content Placeholder 2"/>
          <p:cNvSpPr>
            <a:spLocks noGrp="1"/>
          </p:cNvSpPr>
          <p:nvPr>
            <p:ph idx="1"/>
          </p:nvPr>
        </p:nvSpPr>
        <p:spPr/>
        <p:txBody>
          <a:bodyPr>
            <a:normAutofit fontScale="92500" lnSpcReduction="20000"/>
          </a:bodyPr>
          <a:lstStyle/>
          <a:p>
            <a:r>
              <a:rPr lang="en-US" u="sng" dirty="0"/>
              <a:t>Employee Benefits, Auxiliary Services and Special Education </a:t>
            </a:r>
            <a:endParaRPr lang="en-US" u="sng" dirty="0" smtClean="0"/>
          </a:p>
          <a:p>
            <a:pPr lvl="1"/>
            <a:r>
              <a:rPr lang="en-US" dirty="0"/>
              <a:t>A few districts reported they have kept escalating employee benefit costs low by self-funding their medical insurance and other benefits such as dental, prescription drugs, and workers compensation and unemployment. </a:t>
            </a:r>
            <a:endParaRPr lang="en-US" dirty="0" smtClean="0"/>
          </a:p>
          <a:p>
            <a:pPr lvl="1"/>
            <a:r>
              <a:rPr lang="en-US" dirty="0" smtClean="0"/>
              <a:t>There </a:t>
            </a:r>
            <a:r>
              <a:rPr lang="en-US" dirty="0"/>
              <a:t>did not seem to be a clear indication from survey respondents whether it is most cost-effective to provide all of these auxiliary services through outsourcing or by providing them in-house. </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Best Practices Help Keep </a:t>
            </a:r>
            <a:br>
              <a:rPr lang="en-US" sz="3600" b="1" dirty="0" smtClean="0"/>
            </a:br>
            <a:r>
              <a:rPr lang="en-US" sz="3600" b="1" dirty="0" smtClean="0"/>
              <a:t>District Costs Low </a:t>
            </a:r>
            <a:endParaRPr lang="en-US" sz="3600" dirty="0"/>
          </a:p>
        </p:txBody>
      </p:sp>
      <p:sp>
        <p:nvSpPr>
          <p:cNvPr id="3" name="Content Placeholder 2"/>
          <p:cNvSpPr>
            <a:spLocks noGrp="1"/>
          </p:cNvSpPr>
          <p:nvPr>
            <p:ph idx="1"/>
          </p:nvPr>
        </p:nvSpPr>
        <p:spPr/>
        <p:txBody>
          <a:bodyPr>
            <a:normAutofit fontScale="92500" lnSpcReduction="20000"/>
          </a:bodyPr>
          <a:lstStyle/>
          <a:p>
            <a:r>
              <a:rPr lang="en-US" u="sng" dirty="0" smtClean="0"/>
              <a:t>Employee Benefits, Auxiliary Services and Special Education </a:t>
            </a:r>
          </a:p>
          <a:p>
            <a:pPr lvl="1"/>
            <a:r>
              <a:rPr lang="en-US" dirty="0"/>
              <a:t>Other districts reported they have reduced costs by outsourcing some of their auxiliary services to outside agencies and companies. For example, one superintendent noted they outsource their “</a:t>
            </a:r>
            <a:r>
              <a:rPr lang="en-US" i="1" dirty="0"/>
              <a:t>cafeteria, transportation and technology services” </a:t>
            </a:r>
            <a:r>
              <a:rPr lang="en-US" dirty="0"/>
              <a:t>in order to save money. That same district also noted the cafeteria brings in additional revenue for the school district. </a:t>
            </a:r>
            <a:endParaRPr lang="en-US" dirty="0" smtClean="0"/>
          </a:p>
          <a:p>
            <a:pPr lvl="1"/>
            <a:r>
              <a:rPr lang="en-US" dirty="0"/>
              <a:t>Several surveys stated special education costs were constantly being evaluated to save funds where possible. </a:t>
            </a:r>
            <a:endParaRPr lang="en-US" u="sng" dirty="0" smtClean="0"/>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Best Practices Help Keep </a:t>
            </a:r>
            <a:br>
              <a:rPr lang="en-US" sz="3600" b="1" dirty="0" smtClean="0"/>
            </a:br>
            <a:r>
              <a:rPr lang="en-US" sz="3600" b="1" dirty="0" smtClean="0"/>
              <a:t>District Costs Low </a:t>
            </a:r>
            <a:endParaRPr lang="en-US" sz="3600" dirty="0"/>
          </a:p>
        </p:txBody>
      </p:sp>
      <p:sp>
        <p:nvSpPr>
          <p:cNvPr id="3" name="Content Placeholder 2"/>
          <p:cNvSpPr>
            <a:spLocks noGrp="1"/>
          </p:cNvSpPr>
          <p:nvPr>
            <p:ph idx="1"/>
          </p:nvPr>
        </p:nvSpPr>
        <p:spPr/>
        <p:txBody>
          <a:bodyPr>
            <a:normAutofit fontScale="92500" lnSpcReduction="20000"/>
          </a:bodyPr>
          <a:lstStyle/>
          <a:p>
            <a:r>
              <a:rPr lang="en-US" u="sng" dirty="0" smtClean="0"/>
              <a:t>Employee Benefits, Auxiliary Services and Special Education </a:t>
            </a:r>
          </a:p>
          <a:p>
            <a:pPr lvl="1"/>
            <a:r>
              <a:rPr lang="en-US" dirty="0" smtClean="0"/>
              <a:t>The </a:t>
            </a:r>
            <a:r>
              <a:rPr lang="en-US" dirty="0"/>
              <a:t>results of the survey indicate larger school districts would be well-advised to consider providing employee benefits, auxiliary services and special education programs and services in-house rather than through consortia arrangements. </a:t>
            </a:r>
            <a:endParaRPr lang="en-US" dirty="0" smtClean="0"/>
          </a:p>
          <a:p>
            <a:pPr lvl="1"/>
            <a:r>
              <a:rPr lang="en-US" dirty="0"/>
              <a:t>The survey results clearly demonstrate a need for districts to regularly re-evaluate whether it is a more cost-effective use of tax dollars to provide programs and services in-house or contract out with other providers.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2"/>
          <p:cNvSpPr>
            <a:spLocks noGrp="1"/>
          </p:cNvSpPr>
          <p:nvPr>
            <p:ph type="title"/>
          </p:nvPr>
        </p:nvSpPr>
        <p:spPr/>
        <p:txBody>
          <a:bodyPr/>
          <a:lstStyle/>
          <a:p>
            <a:r>
              <a:rPr lang="en-US" dirty="0" smtClean="0"/>
              <a:t>Bids/RFPs</a:t>
            </a:r>
          </a:p>
        </p:txBody>
      </p:sp>
      <p:sp>
        <p:nvSpPr>
          <p:cNvPr id="31746" name="Content Placeholder 1"/>
          <p:cNvSpPr>
            <a:spLocks noGrp="1"/>
          </p:cNvSpPr>
          <p:nvPr>
            <p:ph idx="1"/>
          </p:nvPr>
        </p:nvSpPr>
        <p:spPr>
          <a:xfrm>
            <a:off x="457200" y="1447800"/>
            <a:ext cx="8229600" cy="4525963"/>
          </a:xfrm>
        </p:spPr>
        <p:txBody>
          <a:bodyPr/>
          <a:lstStyle/>
          <a:p>
            <a:r>
              <a:rPr lang="en-US" dirty="0" smtClean="0"/>
              <a:t>Audit services</a:t>
            </a:r>
          </a:p>
          <a:p>
            <a:r>
              <a:rPr lang="en-US" dirty="0" smtClean="0"/>
              <a:t>Integrated pest management services</a:t>
            </a:r>
          </a:p>
          <a:p>
            <a:r>
              <a:rPr lang="en-US" dirty="0" smtClean="0"/>
              <a:t>Chemical disposal services</a:t>
            </a:r>
          </a:p>
          <a:p>
            <a:r>
              <a:rPr lang="en-US" dirty="0" smtClean="0"/>
              <a:t>Modular classrooms</a:t>
            </a:r>
          </a:p>
          <a:p>
            <a:r>
              <a:rPr lang="en-US" dirty="0" smtClean="0"/>
              <a:t>Photographic services</a:t>
            </a:r>
          </a:p>
          <a:p>
            <a:r>
              <a:rPr lang="en-US" dirty="0" smtClean="0"/>
              <a:t>Yearbook</a:t>
            </a:r>
          </a:p>
          <a:p>
            <a:r>
              <a:rPr lang="en-US" dirty="0" smtClean="0"/>
              <a:t>Copiers awarded on total costs of ownership over 3 years</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Other Factors </a:t>
            </a:r>
            <a:r>
              <a:rPr lang="en-US" sz="3600" b="1" dirty="0" smtClean="0"/>
              <a:t>That Can </a:t>
            </a:r>
            <a:r>
              <a:rPr lang="en-US" sz="3600" b="1" dirty="0"/>
              <a:t>Help </a:t>
            </a:r>
            <a:r>
              <a:rPr lang="en-US" sz="3600" b="1" dirty="0" smtClean="0"/>
              <a:t>Districts</a:t>
            </a:r>
            <a:endParaRPr lang="en-US" sz="3600" dirty="0"/>
          </a:p>
        </p:txBody>
      </p:sp>
      <p:sp>
        <p:nvSpPr>
          <p:cNvPr id="3" name="Content Placeholder 2"/>
          <p:cNvSpPr>
            <a:spLocks noGrp="1"/>
          </p:cNvSpPr>
          <p:nvPr>
            <p:ph idx="1"/>
          </p:nvPr>
        </p:nvSpPr>
        <p:spPr/>
        <p:txBody>
          <a:bodyPr/>
          <a:lstStyle/>
          <a:p>
            <a:r>
              <a:rPr lang="en-US" u="sng" dirty="0"/>
              <a:t>Parent and Community Involvement </a:t>
            </a:r>
            <a:endParaRPr lang="en-US" u="sng" dirty="0" smtClean="0"/>
          </a:p>
          <a:p>
            <a:r>
              <a:rPr lang="en-US" u="sng" dirty="0"/>
              <a:t>Education Foundations </a:t>
            </a:r>
            <a:endParaRPr lang="en-US" u="sng" dirty="0" smtClean="0"/>
          </a:p>
          <a:p>
            <a:r>
              <a:rPr lang="en-US" u="sng" dirty="0"/>
              <a:t>School Board Members and Administrator Experience </a:t>
            </a:r>
            <a:endParaRPr lang="en-US" u="sng" dirty="0" smtClean="0"/>
          </a:p>
          <a:p>
            <a:pPr lvl="1"/>
            <a:r>
              <a:rPr lang="en-US" i="1" dirty="0"/>
              <a:t>The administrative team is experienced, knowledgeable and works collaboratively. … [The Board Members] provide clear direction as to the district’s mission and vision but they do not tend to micro-manage the district.” </a:t>
            </a:r>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Other Factors That Can Help Districts</a:t>
            </a:r>
            <a:endParaRPr lang="en-US" sz="3600" dirty="0"/>
          </a:p>
        </p:txBody>
      </p:sp>
      <p:sp>
        <p:nvSpPr>
          <p:cNvPr id="3" name="Content Placeholder 2"/>
          <p:cNvSpPr>
            <a:spLocks noGrp="1"/>
          </p:cNvSpPr>
          <p:nvPr>
            <p:ph idx="1"/>
          </p:nvPr>
        </p:nvSpPr>
        <p:spPr>
          <a:xfrm>
            <a:off x="457200" y="1981200"/>
            <a:ext cx="8229600" cy="4144963"/>
          </a:xfrm>
        </p:spPr>
        <p:txBody>
          <a:bodyPr/>
          <a:lstStyle/>
          <a:p>
            <a:r>
              <a:rPr lang="en-US" u="sng" dirty="0"/>
              <a:t>Socio-Economic Characteristics of </a:t>
            </a:r>
            <a:r>
              <a:rPr lang="en-US" u="sng" dirty="0" smtClean="0"/>
              <a:t>Community</a:t>
            </a:r>
          </a:p>
          <a:p>
            <a:r>
              <a:rPr lang="en-US" u="sng" dirty="0"/>
              <a:t>District Facilities </a:t>
            </a:r>
            <a:endParaRPr lang="en-US" u="sng" dirty="0" smtClean="0"/>
          </a:p>
          <a:p>
            <a:r>
              <a:rPr lang="en-US" u="sng" dirty="0"/>
              <a:t>Teacher and Staff Quality </a:t>
            </a:r>
            <a:r>
              <a:rPr lang="en-US" u="sng" dirty="0" smtClean="0"/>
              <a:t> </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Conclusions</a:t>
            </a:r>
            <a:endParaRPr lang="en-US" sz="3600" b="1"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goal of the federal No Child Left Behind Act of 100 percent proficiency in reading and mathematics by 2014 is </a:t>
            </a:r>
            <a:r>
              <a:rPr lang="en-US" u="sng" dirty="0"/>
              <a:t>unattainable even under perfect circumstances</a:t>
            </a:r>
            <a:r>
              <a:rPr lang="en-US" dirty="0"/>
              <a:t>. </a:t>
            </a:r>
            <a:endParaRPr lang="en-US" dirty="0" smtClean="0"/>
          </a:p>
          <a:p>
            <a:r>
              <a:rPr lang="en-US" dirty="0" smtClean="0"/>
              <a:t>Many </a:t>
            </a:r>
            <a:r>
              <a:rPr lang="en-US" dirty="0"/>
              <a:t>of the high-performing and low-spending districts indicated that Educational Accountability Block Grants have contributed greatly to their success in educating students. The General Assembly may want to consider </a:t>
            </a:r>
            <a:r>
              <a:rPr lang="en-US" u="sng" dirty="0"/>
              <a:t>maintaining and enhancing this </a:t>
            </a:r>
            <a:r>
              <a:rPr lang="en-US" u="sng" dirty="0" smtClean="0"/>
              <a:t>state </a:t>
            </a:r>
            <a:r>
              <a:rPr lang="en-US" u="sng" dirty="0"/>
              <a:t>grant program</a:t>
            </a:r>
            <a:r>
              <a:rPr lang="en-US" dirty="0"/>
              <a:t> to provide districts with the flexibility they need to target these dollars where they can be most effective. </a:t>
            </a:r>
          </a:p>
          <a:p>
            <a:endParaRPr lang="en-US" dirty="0"/>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About the PA Association of School Business Officials</a:t>
            </a:r>
            <a:endParaRPr lang="en-US" sz="3600" dirty="0"/>
          </a:p>
        </p:txBody>
      </p:sp>
      <p:sp>
        <p:nvSpPr>
          <p:cNvPr id="3" name="Content Placeholder 2"/>
          <p:cNvSpPr>
            <a:spLocks noGrp="1"/>
          </p:cNvSpPr>
          <p:nvPr>
            <p:ph idx="1"/>
          </p:nvPr>
        </p:nvSpPr>
        <p:spPr>
          <a:xfrm>
            <a:off x="457200" y="1600200"/>
            <a:ext cx="8458200" cy="4525963"/>
          </a:xfrm>
        </p:spPr>
        <p:txBody>
          <a:bodyPr/>
          <a:lstStyle/>
          <a:p>
            <a:r>
              <a:rPr lang="en-US" sz="2200" dirty="0" smtClean="0"/>
              <a:t>We are a state wide association of 3,000 members with a focus on education, training  and professional development for our members, two-thirds of whom are K-12 non-instructional administrators. PASBO members provide finance, accounting, operations, facilities, transportation, food service, technology, communications, human resources, purchasing and safety services to support classroom learning in schools. </a:t>
            </a:r>
          </a:p>
          <a:p>
            <a:r>
              <a:rPr lang="en-US" sz="2200" dirty="0" smtClean="0"/>
              <a:t>Our  business associate members provide products and services in the school marketplace. </a:t>
            </a:r>
          </a:p>
          <a:p>
            <a:r>
              <a:rPr lang="en-US" sz="2200" dirty="0" smtClean="0"/>
              <a:t>Our members are not superintendents, teachers or other instructional staff. </a:t>
            </a:r>
          </a:p>
          <a:p>
            <a:r>
              <a:rPr lang="en-US" sz="2200" dirty="0" smtClean="0"/>
              <a:t>For additional information go to: </a:t>
            </a:r>
            <a:r>
              <a:rPr lang="en-US" sz="2200" dirty="0" smtClean="0">
                <a:hlinkClick r:id="rId3"/>
              </a:rPr>
              <a:t>www.pasbo.org</a:t>
            </a:r>
            <a:r>
              <a:rPr lang="en-US" sz="2200" dirty="0" smtClean="0"/>
              <a:t> </a:t>
            </a:r>
            <a:endParaRPr lang="en-US" sz="22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2"/>
          <p:cNvSpPr>
            <a:spLocks noGrp="1"/>
          </p:cNvSpPr>
          <p:nvPr>
            <p:ph type="title"/>
          </p:nvPr>
        </p:nvSpPr>
        <p:spPr/>
        <p:txBody>
          <a:bodyPr/>
          <a:lstStyle/>
          <a:p>
            <a:r>
              <a:rPr lang="en-US" dirty="0" smtClean="0"/>
              <a:t>Bids/RFPs</a:t>
            </a:r>
          </a:p>
        </p:txBody>
      </p:sp>
      <p:sp>
        <p:nvSpPr>
          <p:cNvPr id="33794" name="Content Placeholder 1"/>
          <p:cNvSpPr>
            <a:spLocks noGrp="1"/>
          </p:cNvSpPr>
          <p:nvPr>
            <p:ph idx="1"/>
          </p:nvPr>
        </p:nvSpPr>
        <p:spPr>
          <a:xfrm>
            <a:off x="457200" y="1371600"/>
            <a:ext cx="8229600" cy="4754563"/>
          </a:xfrm>
        </p:spPr>
        <p:txBody>
          <a:bodyPr/>
          <a:lstStyle/>
          <a:p>
            <a:r>
              <a:rPr lang="en-US" dirty="0" smtClean="0"/>
              <a:t>Transportation contracts</a:t>
            </a:r>
          </a:p>
          <a:p>
            <a:r>
              <a:rPr lang="en-US" dirty="0" smtClean="0"/>
              <a:t>Travel services</a:t>
            </a:r>
          </a:p>
          <a:p>
            <a:r>
              <a:rPr lang="en-US" dirty="0" smtClean="0"/>
              <a:t>Cafeteria services</a:t>
            </a:r>
          </a:p>
          <a:p>
            <a:r>
              <a:rPr lang="en-US" dirty="0" smtClean="0"/>
              <a:t>Banking services</a:t>
            </a:r>
          </a:p>
          <a:p>
            <a:r>
              <a:rPr lang="en-US" dirty="0" smtClean="0"/>
              <a:t>Athletic equipment conditioning</a:t>
            </a:r>
          </a:p>
          <a:p>
            <a:r>
              <a:rPr lang="en-US" dirty="0" smtClean="0"/>
              <a:t>Evaluate bids against use of state contract pricing</a:t>
            </a:r>
          </a:p>
          <a:p>
            <a:r>
              <a:rPr lang="en-US" dirty="0" smtClean="0"/>
              <a:t>Understand historical cost data</a:t>
            </a:r>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r>
              <a:rPr lang="en-US" dirty="0" smtClean="0"/>
              <a:t>Budgeting</a:t>
            </a:r>
            <a:endParaRPr lang="en-US" dirty="0"/>
          </a:p>
        </p:txBody>
      </p:sp>
      <p:sp>
        <p:nvSpPr>
          <p:cNvPr id="2" name="Content Placeholder 1"/>
          <p:cNvSpPr>
            <a:spLocks noGrp="1"/>
          </p:cNvSpPr>
          <p:nvPr>
            <p:ph idx="1"/>
          </p:nvPr>
        </p:nvSpPr>
        <p:spPr>
          <a:xfrm>
            <a:off x="457200" y="1219200"/>
            <a:ext cx="8229600" cy="4525963"/>
          </a:xfrm>
        </p:spPr>
        <p:txBody>
          <a:bodyPr/>
          <a:lstStyle/>
          <a:p>
            <a:r>
              <a:rPr lang="en-US" sz="2400" dirty="0" smtClean="0"/>
              <a:t>Zero based budgeting - annual review/justification of selected programs/positions (must fit to curriculum)</a:t>
            </a:r>
          </a:p>
          <a:p>
            <a:r>
              <a:rPr lang="en-US" sz="2400" dirty="0" smtClean="0"/>
              <a:t>Site-based budgeting promotes cost consciousness, allows allocation</a:t>
            </a:r>
          </a:p>
          <a:p>
            <a:r>
              <a:rPr lang="en-US" sz="2400" dirty="0" smtClean="0"/>
              <a:t>Hybrid budgeting</a:t>
            </a:r>
          </a:p>
          <a:p>
            <a:r>
              <a:rPr lang="en-US" sz="2400" dirty="0" smtClean="0"/>
              <a:t>Multi-year budget forecasting</a:t>
            </a:r>
          </a:p>
          <a:p>
            <a:r>
              <a:rPr lang="en-US" sz="2400" dirty="0" smtClean="0"/>
              <a:t>Require buildings to report inventory of books and supplies (prior to ordering new)</a:t>
            </a:r>
          </a:p>
          <a:p>
            <a:r>
              <a:rPr lang="en-US" sz="2400" dirty="0" smtClean="0"/>
              <a:t>Compute per-unit costs of services to enable districts to look for “out-of-whack” spending</a:t>
            </a:r>
          </a:p>
          <a:p>
            <a:r>
              <a:rPr lang="en-US" sz="2400" dirty="0" smtClean="0"/>
              <a:t>Convert big numbers to per-unit costs to better convey the relative magnitude</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p:txBody>
          <a:bodyPr/>
          <a:lstStyle/>
          <a:p>
            <a:r>
              <a:rPr lang="en-US" dirty="0" smtClean="0"/>
              <a:t>Calendar</a:t>
            </a:r>
          </a:p>
        </p:txBody>
      </p:sp>
      <p:sp>
        <p:nvSpPr>
          <p:cNvPr id="17411" name="Content Placeholder 1"/>
          <p:cNvSpPr>
            <a:spLocks noGrp="1"/>
          </p:cNvSpPr>
          <p:nvPr>
            <p:ph idx="1"/>
          </p:nvPr>
        </p:nvSpPr>
        <p:spPr/>
        <p:txBody>
          <a:bodyPr/>
          <a:lstStyle/>
          <a:p>
            <a:r>
              <a:rPr lang="en-US" dirty="0" smtClean="0"/>
              <a:t>Four day school weeks-staggered schedules increase capacity by 20%</a:t>
            </a:r>
          </a:p>
          <a:p>
            <a:r>
              <a:rPr lang="en-US" dirty="0" smtClean="0"/>
              <a:t>Common calendars for neighboring districts/transportation</a:t>
            </a:r>
          </a:p>
          <a:p>
            <a:r>
              <a:rPr lang="en-US" dirty="0" smtClean="0"/>
              <a:t>Administration: 4 – 10 hour work days during summer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2"/>
          <p:cNvSpPr>
            <a:spLocks noGrp="1"/>
          </p:cNvSpPr>
          <p:nvPr>
            <p:ph type="title"/>
          </p:nvPr>
        </p:nvSpPr>
        <p:spPr/>
        <p:txBody>
          <a:bodyPr/>
          <a:lstStyle/>
          <a:p>
            <a:r>
              <a:rPr lang="en-US" dirty="0" smtClean="0"/>
              <a:t>Community</a:t>
            </a:r>
          </a:p>
        </p:txBody>
      </p:sp>
      <p:sp>
        <p:nvSpPr>
          <p:cNvPr id="20483" name="Content Placeholder 1"/>
          <p:cNvSpPr>
            <a:spLocks noGrp="1"/>
          </p:cNvSpPr>
          <p:nvPr>
            <p:ph idx="1"/>
          </p:nvPr>
        </p:nvSpPr>
        <p:spPr>
          <a:xfrm>
            <a:off x="457200" y="1219200"/>
            <a:ext cx="8229600" cy="4525963"/>
          </a:xfrm>
        </p:spPr>
        <p:txBody>
          <a:bodyPr/>
          <a:lstStyle/>
          <a:p>
            <a:r>
              <a:rPr lang="en-US" dirty="0" smtClean="0"/>
              <a:t>Promote interagency collaboration with municipal and county governments</a:t>
            </a:r>
          </a:p>
          <a:p>
            <a:r>
              <a:rPr lang="en-US" dirty="0" smtClean="0"/>
              <a:t>Social Service Agency (i.e.: Headstart)</a:t>
            </a:r>
          </a:p>
          <a:p>
            <a:r>
              <a:rPr lang="en-US" dirty="0" smtClean="0"/>
              <a:t>Hospital – Pupil Health Services</a:t>
            </a:r>
          </a:p>
          <a:p>
            <a:r>
              <a:rPr lang="en-US" dirty="0" smtClean="0"/>
              <a:t>Colleges – Gifted Programs</a:t>
            </a:r>
          </a:p>
          <a:p>
            <a:r>
              <a:rPr lang="en-US" dirty="0" smtClean="0"/>
              <a:t>Chamber of Commerce – establish business community links</a:t>
            </a:r>
          </a:p>
          <a:p>
            <a:r>
              <a:rPr lang="en-US" dirty="0" smtClean="0"/>
              <a:t>Establish Community Task Force to recommend budget savings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Reduction</a:t>
            </a:r>
            <a:br>
              <a:rPr lang="en-US" dirty="0" smtClean="0"/>
            </a:br>
            <a:r>
              <a:rPr lang="en-US" dirty="0" smtClean="0"/>
              <a:t>Can Take Many Forms</a:t>
            </a:r>
            <a:endParaRPr lang="en-US" dirty="0"/>
          </a:p>
        </p:txBody>
      </p:sp>
      <p:sp>
        <p:nvSpPr>
          <p:cNvPr id="3" name="Content Placeholder 2"/>
          <p:cNvSpPr>
            <a:spLocks noGrp="1"/>
          </p:cNvSpPr>
          <p:nvPr>
            <p:ph idx="1"/>
          </p:nvPr>
        </p:nvSpPr>
        <p:spPr>
          <a:xfrm>
            <a:off x="457200" y="1752600"/>
            <a:ext cx="8229600" cy="3611563"/>
          </a:xfrm>
        </p:spPr>
        <p:txBody>
          <a:bodyPr/>
          <a:lstStyle/>
          <a:p>
            <a:r>
              <a:rPr lang="en-US" sz="2800" dirty="0" smtClean="0"/>
              <a:t>Expenditure Reduction</a:t>
            </a:r>
          </a:p>
          <a:p>
            <a:pPr lvl="1"/>
            <a:r>
              <a:rPr lang="en-US" sz="2400" dirty="0" smtClean="0"/>
              <a:t>Program Elimination</a:t>
            </a:r>
          </a:p>
          <a:p>
            <a:pPr lvl="1"/>
            <a:r>
              <a:rPr lang="en-US" sz="2400" dirty="0" smtClean="0"/>
              <a:t>Reduction in Service Level</a:t>
            </a:r>
          </a:p>
          <a:p>
            <a:pPr lvl="1"/>
            <a:r>
              <a:rPr lang="en-US" sz="2400" dirty="0" smtClean="0"/>
              <a:t>Deferral of Planned Expenditures or Elimination of Discretionary Purchases </a:t>
            </a:r>
          </a:p>
          <a:p>
            <a:r>
              <a:rPr lang="en-US" sz="2800" dirty="0" smtClean="0"/>
              <a:t>Efficiency (Time &amp; Cost Savings)</a:t>
            </a:r>
          </a:p>
          <a:p>
            <a:r>
              <a:rPr lang="en-US" sz="2800" dirty="0" smtClean="0"/>
              <a:t>Future Cost Avoidance</a:t>
            </a:r>
          </a:p>
          <a:p>
            <a:r>
              <a:rPr lang="en-US" sz="2800" dirty="0" smtClean="0"/>
              <a:t>Revenue Enhancement From Existing or New Sources</a:t>
            </a:r>
          </a:p>
          <a:p>
            <a:pPr>
              <a:buNone/>
            </a:pPr>
            <a:endParaRPr lang="en-US" dirty="0" smtClean="0"/>
          </a:p>
          <a:p>
            <a:pPr>
              <a:buNone/>
            </a:pPr>
            <a:endParaRPr lang="en-US" dirty="0" smtClean="0"/>
          </a:p>
          <a:p>
            <a:pPr>
              <a:buNone/>
            </a:pPr>
            <a:endParaRPr lang="en-US" dirty="0" smtClean="0"/>
          </a:p>
          <a:p>
            <a:pPr>
              <a:buNone/>
            </a:pPr>
            <a:endParaRPr lang="en-US" dirty="0" smtClean="0"/>
          </a:p>
          <a:p>
            <a:pPr algn="r">
              <a:buNone/>
            </a:pP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Consolidation</a:t>
            </a:r>
            <a:endParaRPr lang="en-US" dirty="0"/>
          </a:p>
        </p:txBody>
      </p:sp>
      <p:sp>
        <p:nvSpPr>
          <p:cNvPr id="3" name="Content Placeholder 2"/>
          <p:cNvSpPr>
            <a:spLocks noGrp="1"/>
          </p:cNvSpPr>
          <p:nvPr>
            <p:ph idx="1"/>
          </p:nvPr>
        </p:nvSpPr>
        <p:spPr>
          <a:xfrm>
            <a:off x="457200" y="1371600"/>
            <a:ext cx="8229600" cy="4754563"/>
          </a:xfrm>
        </p:spPr>
        <p:txBody>
          <a:bodyPr/>
          <a:lstStyle/>
          <a:p>
            <a:r>
              <a:rPr lang="en-US" sz="2800" dirty="0" smtClean="0"/>
              <a:t>In 2007 Standard &amp; Poor’s did a study of the cost-effectiveness of consolidating PA School Districts</a:t>
            </a:r>
          </a:p>
          <a:p>
            <a:r>
              <a:rPr lang="en-US" sz="2400" dirty="0" smtClean="0"/>
              <a:t>There were five (5) objectives:</a:t>
            </a:r>
          </a:p>
          <a:p>
            <a:pPr>
              <a:buNone/>
            </a:pPr>
            <a:r>
              <a:rPr lang="en-US" dirty="0" smtClean="0"/>
              <a:t>	</a:t>
            </a:r>
            <a:r>
              <a:rPr lang="en-US" sz="2000" dirty="0" smtClean="0"/>
              <a:t>1. Determine whether consolidation could help smaller and more rural districts save money with regard to purchasing power of supplies and services</a:t>
            </a:r>
          </a:p>
          <a:p>
            <a:pPr>
              <a:buNone/>
            </a:pPr>
            <a:r>
              <a:rPr lang="en-US" sz="2000" dirty="0" smtClean="0"/>
              <a:t>	2. Evaluate whether the consolidation of school districts at the county, intermediate unit, or other level would enable larger school districts to provide more services such as extensive special-needs programs, after-school programs, and other services that poorer districts traditionally cannot provide or afford.</a:t>
            </a:r>
            <a:endParaRPr lang="en-US" sz="20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Consolidation</a:t>
            </a:r>
            <a:endParaRPr lang="en-US" dirty="0"/>
          </a:p>
        </p:txBody>
      </p:sp>
      <p:sp>
        <p:nvSpPr>
          <p:cNvPr id="3" name="Content Placeholder 2"/>
          <p:cNvSpPr>
            <a:spLocks noGrp="1"/>
          </p:cNvSpPr>
          <p:nvPr>
            <p:ph idx="1"/>
          </p:nvPr>
        </p:nvSpPr>
        <p:spPr/>
        <p:txBody>
          <a:bodyPr/>
          <a:lstStyle/>
          <a:p>
            <a:pPr>
              <a:buNone/>
            </a:pPr>
            <a:r>
              <a:rPr lang="en-US" dirty="0" smtClean="0"/>
              <a:t>	</a:t>
            </a:r>
            <a:r>
              <a:rPr lang="en-US" sz="2000" dirty="0" smtClean="0"/>
              <a:t>3. Analyze whether services could be shared among two or more school districts, much like many municipal services on other levels, without necessarily consolidating the districts.</a:t>
            </a:r>
          </a:p>
          <a:p>
            <a:pPr>
              <a:buNone/>
            </a:pPr>
            <a:r>
              <a:rPr lang="en-US" sz="2000" dirty="0" smtClean="0"/>
              <a:t>	4. Investigate whether, by pooling state moneys together to provide better services for more rural school districts, the Commonwealth could run a more efficient and ultimately a better system of education for its young people.</a:t>
            </a:r>
          </a:p>
          <a:p>
            <a:pPr>
              <a:buNone/>
            </a:pPr>
            <a:r>
              <a:rPr lang="en-US" sz="2000" dirty="0" smtClean="0"/>
              <a:t>	5.  Study the effects of consolidation on transportation issues, logistical issues, and other situations that may not be considered on the surface.</a:t>
            </a:r>
          </a:p>
          <a:p>
            <a:pPr>
              <a:buNone/>
            </a:pPr>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p:txBody>
          <a:bodyPr/>
          <a:lstStyle/>
          <a:p>
            <a:r>
              <a:rPr lang="en-US" dirty="0" smtClean="0"/>
              <a:t>Contracted Services</a:t>
            </a:r>
          </a:p>
        </p:txBody>
      </p:sp>
      <p:sp>
        <p:nvSpPr>
          <p:cNvPr id="2" name="Content Placeholder 1"/>
          <p:cNvSpPr>
            <a:spLocks noGrp="1"/>
          </p:cNvSpPr>
          <p:nvPr>
            <p:ph idx="1"/>
          </p:nvPr>
        </p:nvSpPr>
        <p:spPr>
          <a:xfrm>
            <a:off x="457200" y="1524000"/>
            <a:ext cx="8229600" cy="4525963"/>
          </a:xfrm>
        </p:spPr>
        <p:txBody>
          <a:bodyPr>
            <a:normAutofit/>
          </a:bodyPr>
          <a:lstStyle/>
          <a:p>
            <a:pPr>
              <a:defRPr/>
            </a:pPr>
            <a:r>
              <a:rPr lang="en-US" dirty="0" smtClean="0"/>
              <a:t>Analyze district-operated vs. contracted transportation services</a:t>
            </a:r>
          </a:p>
          <a:p>
            <a:pPr>
              <a:defRPr/>
            </a:pPr>
            <a:r>
              <a:rPr lang="en-US" dirty="0" smtClean="0"/>
              <a:t>Contract supervision of custodial and maintenance functions</a:t>
            </a:r>
          </a:p>
          <a:p>
            <a:pPr>
              <a:defRPr/>
            </a:pPr>
            <a:r>
              <a:rPr lang="en-US" dirty="0" smtClean="0"/>
              <a:t>Contracting driver's education</a:t>
            </a:r>
          </a:p>
          <a:p>
            <a:pPr>
              <a:defRPr/>
            </a:pPr>
            <a:r>
              <a:rPr lang="en-US" dirty="0" smtClean="0"/>
              <a:t>Contract nursing services</a:t>
            </a:r>
          </a:p>
          <a:p>
            <a:pPr>
              <a:defRPr/>
            </a:pPr>
            <a:r>
              <a:rPr lang="en-US" dirty="0" smtClean="0"/>
              <a:t>Contract food service operations</a:t>
            </a:r>
          </a:p>
          <a:p>
            <a:pPr>
              <a:defRPr/>
            </a:pPr>
            <a:r>
              <a:rPr lang="en-US" dirty="0" smtClean="0"/>
              <a:t>Tax collection </a:t>
            </a:r>
          </a:p>
          <a:p>
            <a:pPr>
              <a:defRPr/>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Contracted Services</a:t>
            </a:r>
            <a:endParaRPr lang="en-US" dirty="0"/>
          </a:p>
        </p:txBody>
      </p:sp>
      <p:sp>
        <p:nvSpPr>
          <p:cNvPr id="3" name="Content Placeholder 2"/>
          <p:cNvSpPr>
            <a:spLocks noGrp="1"/>
          </p:cNvSpPr>
          <p:nvPr>
            <p:ph idx="1"/>
          </p:nvPr>
        </p:nvSpPr>
        <p:spPr/>
        <p:txBody>
          <a:bodyPr/>
          <a:lstStyle/>
          <a:p>
            <a:pPr>
              <a:defRPr/>
            </a:pPr>
            <a:r>
              <a:rPr lang="en-US" dirty="0" smtClean="0"/>
              <a:t>Pilot outsourcing of custodial/maintenance services in one building</a:t>
            </a:r>
          </a:p>
          <a:p>
            <a:pPr>
              <a:defRPr/>
            </a:pPr>
            <a:r>
              <a:rPr lang="en-US" dirty="0" smtClean="0"/>
              <a:t>Substitute calling services</a:t>
            </a:r>
          </a:p>
          <a:p>
            <a:pPr>
              <a:defRPr/>
            </a:pPr>
            <a:r>
              <a:rPr lang="en-US" dirty="0" smtClean="0"/>
              <a:t>Educational consultants rather than permanent staff</a:t>
            </a:r>
          </a:p>
          <a:p>
            <a:pPr>
              <a:defRPr/>
            </a:pPr>
            <a:r>
              <a:rPr lang="en-US" dirty="0" smtClean="0"/>
              <a:t>Snow removal services</a:t>
            </a:r>
          </a:p>
          <a:p>
            <a:pPr>
              <a:defRPr/>
            </a:pPr>
            <a:r>
              <a:rPr lang="en-US" dirty="0" smtClean="0"/>
              <a:t>Technology Support Services</a:t>
            </a: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p:txBody>
          <a:bodyPr/>
          <a:lstStyle/>
          <a:p>
            <a:r>
              <a:rPr lang="en-US" dirty="0" smtClean="0"/>
              <a:t>Copying</a:t>
            </a:r>
          </a:p>
        </p:txBody>
      </p:sp>
      <p:sp>
        <p:nvSpPr>
          <p:cNvPr id="23555" name="Content Placeholder 1"/>
          <p:cNvSpPr>
            <a:spLocks noGrp="1"/>
          </p:cNvSpPr>
          <p:nvPr>
            <p:ph idx="1"/>
          </p:nvPr>
        </p:nvSpPr>
        <p:spPr>
          <a:xfrm>
            <a:off x="457200" y="1371600"/>
            <a:ext cx="8229600" cy="4419600"/>
          </a:xfrm>
        </p:spPr>
        <p:txBody>
          <a:bodyPr/>
          <a:lstStyle/>
          <a:p>
            <a:r>
              <a:rPr lang="en-US" sz="3000" dirty="0" smtClean="0"/>
              <a:t>Reduce information copies</a:t>
            </a:r>
          </a:p>
          <a:p>
            <a:r>
              <a:rPr lang="en-US" sz="3000" dirty="0" smtClean="0"/>
              <a:t>Reduce public copies for board meetings</a:t>
            </a:r>
          </a:p>
          <a:p>
            <a:r>
              <a:rPr lang="en-US" sz="3000" dirty="0" smtClean="0"/>
              <a:t>Eliminate copies (i.e.: paperless Board meetings)</a:t>
            </a:r>
          </a:p>
          <a:p>
            <a:r>
              <a:rPr lang="en-US" sz="3000" dirty="0" smtClean="0"/>
              <a:t>One copy per family where multiple children</a:t>
            </a:r>
          </a:p>
          <a:p>
            <a:r>
              <a:rPr lang="en-US" sz="3000" dirty="0" smtClean="0"/>
              <a:t>Duplex (two sided) copying (saves 16% of total cost)</a:t>
            </a:r>
          </a:p>
          <a:p>
            <a:r>
              <a:rPr lang="en-US" sz="3000" dirty="0" smtClean="0"/>
              <a:t>Contracted full service copying, with courier</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Copying</a:t>
            </a:r>
            <a:endParaRPr lang="en-US" dirty="0"/>
          </a:p>
        </p:txBody>
      </p:sp>
      <p:sp>
        <p:nvSpPr>
          <p:cNvPr id="3" name="Content Placeholder 2"/>
          <p:cNvSpPr>
            <a:spLocks noGrp="1"/>
          </p:cNvSpPr>
          <p:nvPr>
            <p:ph idx="1"/>
          </p:nvPr>
        </p:nvSpPr>
        <p:spPr>
          <a:xfrm>
            <a:off x="457200" y="1524000"/>
            <a:ext cx="8229600" cy="4525963"/>
          </a:xfrm>
        </p:spPr>
        <p:txBody>
          <a:bodyPr/>
          <a:lstStyle/>
          <a:p>
            <a:r>
              <a:rPr lang="en-US" dirty="0" smtClean="0"/>
              <a:t>Centralized copying</a:t>
            </a:r>
          </a:p>
          <a:p>
            <a:r>
              <a:rPr lang="en-US" dirty="0" smtClean="0"/>
              <a:t>Benchmark copy costs</a:t>
            </a:r>
          </a:p>
          <a:p>
            <a:r>
              <a:rPr lang="en-US" dirty="0" smtClean="0"/>
              <a:t>Examination of Copy Contracts</a:t>
            </a:r>
          </a:p>
          <a:p>
            <a:r>
              <a:rPr lang="en-US" dirty="0" smtClean="0"/>
              <a:t>Use of codes for copier usage</a:t>
            </a:r>
          </a:p>
          <a:p>
            <a:r>
              <a:rPr lang="en-US" dirty="0" smtClean="0"/>
              <a:t>Hiring a provider to bid the copy service for educ. Institution</a:t>
            </a:r>
          </a:p>
          <a:p>
            <a:r>
              <a:rPr lang="en-US" dirty="0" smtClean="0"/>
              <a:t>Use of multi-functional devices </a:t>
            </a:r>
          </a:p>
          <a:p>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p:txBody>
          <a:bodyPr/>
          <a:lstStyle/>
          <a:p>
            <a:r>
              <a:rPr lang="en-US" dirty="0" smtClean="0"/>
              <a:t>Cost Analysis</a:t>
            </a:r>
          </a:p>
        </p:txBody>
      </p:sp>
      <p:sp>
        <p:nvSpPr>
          <p:cNvPr id="24579" name="Content Placeholder 1"/>
          <p:cNvSpPr>
            <a:spLocks noGrp="1"/>
          </p:cNvSpPr>
          <p:nvPr>
            <p:ph idx="1"/>
          </p:nvPr>
        </p:nvSpPr>
        <p:spPr/>
        <p:txBody>
          <a:bodyPr/>
          <a:lstStyle/>
          <a:p>
            <a:r>
              <a:rPr lang="en-US" sz="2800" dirty="0" smtClean="0"/>
              <a:t>Cost comparisons, elementary/middle/high school</a:t>
            </a:r>
          </a:p>
          <a:p>
            <a:r>
              <a:rPr lang="en-US" sz="2800" dirty="0" smtClean="0"/>
              <a:t>District comparison of teacher/pupil ratios </a:t>
            </a:r>
          </a:p>
          <a:p>
            <a:r>
              <a:rPr lang="en-US" sz="2800" dirty="0" smtClean="0"/>
              <a:t>Utilization of staff (administration/teacher) comparison between districts</a:t>
            </a:r>
          </a:p>
          <a:p>
            <a:r>
              <a:rPr lang="en-US" sz="2800" dirty="0" smtClean="0"/>
              <a:t>Benchmarking of all aspects of LEA comparisons of operations</a:t>
            </a:r>
          </a:p>
          <a:p>
            <a:r>
              <a:rPr lang="en-US" sz="2800" dirty="0" smtClean="0"/>
              <a:t>Statewide cost comparisons using PDE AFR data and PASBO Benchmarking Survey results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Debt Service</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Refinance debt</a:t>
            </a:r>
          </a:p>
          <a:p>
            <a:r>
              <a:rPr lang="en-US" dirty="0" smtClean="0"/>
              <a:t>Minimize fees paid for bond issues-True Interest Cost comparisons</a:t>
            </a:r>
          </a:p>
          <a:p>
            <a:r>
              <a:rPr lang="en-US" dirty="0" smtClean="0"/>
              <a:t>Finance construction with long-term note rather than bonds with higher costs of issuance</a:t>
            </a:r>
          </a:p>
          <a:p>
            <a:r>
              <a:rPr lang="en-US" dirty="0" smtClean="0"/>
              <a:t>Variable rate debt-percentage of the portfolio</a:t>
            </a:r>
          </a:p>
          <a:p>
            <a:r>
              <a:rPr lang="en-US" dirty="0" smtClean="0"/>
              <a:t>Arbitrage rebate liability calculation methodologies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Debt Service</a:t>
            </a:r>
            <a:endParaRPr lang="en-US" dirty="0"/>
          </a:p>
        </p:txBody>
      </p:sp>
      <p:sp>
        <p:nvSpPr>
          <p:cNvPr id="2" name="Content Placeholder 1"/>
          <p:cNvSpPr>
            <a:spLocks noGrp="1"/>
          </p:cNvSpPr>
          <p:nvPr>
            <p:ph idx="1"/>
          </p:nvPr>
        </p:nvSpPr>
        <p:spPr/>
        <p:txBody>
          <a:bodyPr>
            <a:normAutofit lnSpcReduction="10000"/>
          </a:bodyPr>
          <a:lstStyle/>
          <a:p>
            <a:r>
              <a:rPr lang="en-US" dirty="0" smtClean="0"/>
              <a:t>Negotiate Paying Agent fees</a:t>
            </a:r>
          </a:p>
          <a:p>
            <a:r>
              <a:rPr lang="en-US" dirty="0" smtClean="0"/>
              <a:t>Negotiate Bond Counsel fees</a:t>
            </a:r>
          </a:p>
          <a:p>
            <a:r>
              <a:rPr lang="en-US" dirty="0" smtClean="0"/>
              <a:t>Project future debt service payment</a:t>
            </a:r>
          </a:p>
          <a:p>
            <a:pPr>
              <a:buNone/>
            </a:pPr>
            <a:r>
              <a:rPr lang="en-US" dirty="0" smtClean="0"/>
              <a:t>	 (Monitor Act 1 exception debt)</a:t>
            </a:r>
          </a:p>
          <a:p>
            <a:r>
              <a:rPr lang="en-US" dirty="0" smtClean="0"/>
              <a:t>Capitalized Interest from Construction Fund to General Fund.</a:t>
            </a:r>
          </a:p>
          <a:p>
            <a:r>
              <a:rPr lang="en-US" dirty="0" smtClean="0"/>
              <a:t>Develop a rate stabilization fund.</a:t>
            </a:r>
          </a:p>
          <a:p>
            <a:r>
              <a:rPr lang="en-US" dirty="0" smtClean="0"/>
              <a:t>Pay Debt Service Electronically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p:txBody>
          <a:bodyPr/>
          <a:lstStyle/>
          <a:p>
            <a:r>
              <a:rPr lang="en-US" dirty="0" smtClean="0"/>
              <a:t>Drivers Ed</a:t>
            </a:r>
          </a:p>
        </p:txBody>
      </p:sp>
      <p:sp>
        <p:nvSpPr>
          <p:cNvPr id="28675" name="Content Placeholder 1"/>
          <p:cNvSpPr>
            <a:spLocks noGrp="1"/>
          </p:cNvSpPr>
          <p:nvPr>
            <p:ph idx="1"/>
          </p:nvPr>
        </p:nvSpPr>
        <p:spPr/>
        <p:txBody>
          <a:bodyPr/>
          <a:lstStyle/>
          <a:p>
            <a:r>
              <a:rPr lang="en-US" dirty="0" smtClean="0"/>
              <a:t>Eliminate on-the-road portion of drivers education</a:t>
            </a:r>
          </a:p>
          <a:p>
            <a:r>
              <a:rPr lang="en-US" dirty="0" smtClean="0"/>
              <a:t>Parent Paid for on-the-road portion</a:t>
            </a:r>
          </a:p>
          <a:p>
            <a:r>
              <a:rPr lang="en-US" dirty="0" smtClean="0"/>
              <a:t>Provide alternative means for on-the-road portion</a:t>
            </a:r>
          </a:p>
          <a:p>
            <a:r>
              <a:rPr lang="en-US" dirty="0" smtClean="0"/>
              <a:t>On-line program for classroom portion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Administration</a:t>
            </a:r>
          </a:p>
        </p:txBody>
      </p:sp>
      <p:sp>
        <p:nvSpPr>
          <p:cNvPr id="8195" name="Content Placeholder 2"/>
          <p:cNvSpPr>
            <a:spLocks noGrp="1"/>
          </p:cNvSpPr>
          <p:nvPr>
            <p:ph idx="1"/>
          </p:nvPr>
        </p:nvSpPr>
        <p:spPr>
          <a:xfrm>
            <a:off x="457200" y="1524000"/>
            <a:ext cx="8229600" cy="4525963"/>
          </a:xfrm>
        </p:spPr>
        <p:txBody>
          <a:bodyPr/>
          <a:lstStyle/>
          <a:p>
            <a:r>
              <a:rPr lang="en-US" sz="2800" dirty="0" smtClean="0"/>
              <a:t>Administrative assistants perform duties of assistant principals</a:t>
            </a:r>
          </a:p>
          <a:p>
            <a:r>
              <a:rPr lang="en-US" sz="2800" dirty="0" smtClean="0"/>
              <a:t>Assign administrative duties to clerical staff</a:t>
            </a:r>
          </a:p>
          <a:p>
            <a:r>
              <a:rPr lang="en-US" sz="2800" dirty="0" smtClean="0"/>
              <a:t>Replace departmental chairpersons with teacher coordinators</a:t>
            </a:r>
          </a:p>
          <a:p>
            <a:r>
              <a:rPr lang="en-US" sz="2800" dirty="0" smtClean="0"/>
              <a:t>Principals serve more than one school</a:t>
            </a:r>
          </a:p>
          <a:p>
            <a:r>
              <a:rPr lang="en-US" sz="2800" dirty="0" smtClean="0"/>
              <a:t>Reassign center office duties to principals </a:t>
            </a:r>
          </a:p>
          <a:p>
            <a:r>
              <a:rPr lang="en-US" sz="2800" dirty="0" smtClean="0"/>
              <a:t>Inter-district sharing of administrators</a:t>
            </a:r>
          </a:p>
          <a:p>
            <a:r>
              <a:rPr lang="en-US" sz="2800" dirty="0" smtClean="0"/>
              <a:t>Contract for outside administration (i.e.: benefits)</a:t>
            </a:r>
          </a:p>
          <a:p>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305800" cy="1143000"/>
          </a:xfrm>
        </p:spPr>
        <p:txBody>
          <a:bodyPr>
            <a:normAutofit/>
          </a:bodyPr>
          <a:lstStyle/>
          <a:p>
            <a:pPr>
              <a:defRPr/>
            </a:pPr>
            <a:r>
              <a:rPr lang="en-US" dirty="0" smtClean="0"/>
              <a:t>Educational Foundations </a:t>
            </a:r>
            <a:endParaRPr lang="en-US" dirty="0"/>
          </a:p>
        </p:txBody>
      </p:sp>
      <p:sp>
        <p:nvSpPr>
          <p:cNvPr id="58370" name="Content Placeholder 1"/>
          <p:cNvSpPr>
            <a:spLocks noGrp="1"/>
          </p:cNvSpPr>
          <p:nvPr>
            <p:ph idx="1"/>
          </p:nvPr>
        </p:nvSpPr>
        <p:spPr/>
        <p:txBody>
          <a:bodyPr/>
          <a:lstStyle/>
          <a:p>
            <a:r>
              <a:rPr lang="en-US" sz="2900" dirty="0" smtClean="0"/>
              <a:t>Solicit equipment donations</a:t>
            </a:r>
          </a:p>
          <a:p>
            <a:r>
              <a:rPr lang="en-US" sz="2900" dirty="0" smtClean="0"/>
              <a:t>Establish "Adopt a School" program for business</a:t>
            </a:r>
          </a:p>
          <a:p>
            <a:r>
              <a:rPr lang="en-US" sz="2900" dirty="0" smtClean="0"/>
              <a:t>Alumni donations</a:t>
            </a:r>
          </a:p>
          <a:p>
            <a:r>
              <a:rPr lang="en-US" sz="2900" dirty="0" smtClean="0"/>
              <a:t>Musical instruments</a:t>
            </a:r>
          </a:p>
          <a:p>
            <a:r>
              <a:rPr lang="en-US" sz="2900" dirty="0" smtClean="0"/>
              <a:t>Publish wish list to solicit community donations</a:t>
            </a:r>
          </a:p>
          <a:p>
            <a:r>
              <a:rPr lang="en-US" sz="2900" dirty="0" smtClean="0"/>
              <a:t>Corporate sponsorship of field trips</a:t>
            </a:r>
          </a:p>
          <a:p>
            <a:r>
              <a:rPr lang="en-US" sz="2900" dirty="0" smtClean="0"/>
              <a:t>Conduct capital campaign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p:txBody>
          <a:bodyPr/>
          <a:lstStyle/>
          <a:p>
            <a:r>
              <a:rPr lang="en-US" dirty="0" smtClean="0"/>
              <a:t>Energy – Awareness</a:t>
            </a:r>
          </a:p>
        </p:txBody>
      </p:sp>
      <p:sp>
        <p:nvSpPr>
          <p:cNvPr id="2" name="Content Placeholder 1"/>
          <p:cNvSpPr>
            <a:spLocks noGrp="1"/>
          </p:cNvSpPr>
          <p:nvPr>
            <p:ph idx="1"/>
          </p:nvPr>
        </p:nvSpPr>
        <p:spPr/>
        <p:txBody>
          <a:bodyPr>
            <a:normAutofit fontScale="85000" lnSpcReduction="10000"/>
          </a:bodyPr>
          <a:lstStyle/>
          <a:p>
            <a:pPr>
              <a:spcBef>
                <a:spcPts val="0"/>
              </a:spcBef>
              <a:defRPr/>
            </a:pPr>
            <a:r>
              <a:rPr lang="en-US" sz="3300" dirty="0" smtClean="0"/>
              <a:t>Consolidate evening programs into fewer nights </a:t>
            </a:r>
          </a:p>
          <a:p>
            <a:pPr>
              <a:spcBef>
                <a:spcPts val="0"/>
              </a:spcBef>
              <a:defRPr/>
            </a:pPr>
            <a:r>
              <a:rPr lang="en-US" sz="3300" dirty="0" smtClean="0"/>
              <a:t>Consolidate evening and weekend programs into several schools</a:t>
            </a:r>
          </a:p>
          <a:p>
            <a:pPr>
              <a:spcBef>
                <a:spcPts val="0"/>
              </a:spcBef>
              <a:defRPr/>
            </a:pPr>
            <a:r>
              <a:rPr lang="en-US" sz="3300" dirty="0" smtClean="0"/>
              <a:t>Shared use of school space with community</a:t>
            </a:r>
          </a:p>
          <a:p>
            <a:pPr>
              <a:spcBef>
                <a:spcPts val="0"/>
              </a:spcBef>
              <a:defRPr/>
            </a:pPr>
            <a:r>
              <a:rPr lang="en-US" sz="3300" dirty="0" smtClean="0"/>
              <a:t>Increase energy awareness curriculum for students, teachers, parents &amp; community</a:t>
            </a:r>
          </a:p>
          <a:p>
            <a:pPr>
              <a:spcBef>
                <a:spcPts val="0"/>
              </a:spcBef>
              <a:defRPr/>
            </a:pPr>
            <a:r>
              <a:rPr lang="en-US" sz="3300" dirty="0" smtClean="0"/>
              <a:t>Collect all direct costs when outside groups use schools</a:t>
            </a:r>
          </a:p>
          <a:p>
            <a:pPr>
              <a:spcBef>
                <a:spcPts val="0"/>
              </a:spcBef>
              <a:defRPr/>
            </a:pPr>
            <a:r>
              <a:rPr lang="en-US" sz="3300" dirty="0" smtClean="0"/>
              <a:t>Electrical demand limiting by employee training</a:t>
            </a:r>
          </a:p>
          <a:p>
            <a:pPr>
              <a:spcBef>
                <a:spcPts val="0"/>
              </a:spcBef>
              <a:defRPr/>
            </a:pPr>
            <a:r>
              <a:rPr lang="en-US" sz="3300" dirty="0" smtClean="0"/>
              <a:t>Consolidate summer programs into several schools</a:t>
            </a:r>
          </a:p>
          <a:p>
            <a:pPr>
              <a:defRPr/>
            </a:pPr>
            <a:endParaRPr lang="en-US" dirty="0" smtClean="0"/>
          </a:p>
          <a:p>
            <a:pPr>
              <a:buNone/>
              <a:defRPr/>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dirty="0" smtClean="0"/>
              <a:t>Energy – Building Envelope</a:t>
            </a:r>
          </a:p>
        </p:txBody>
      </p:sp>
      <p:sp>
        <p:nvSpPr>
          <p:cNvPr id="2" name="Content Placeholder 1"/>
          <p:cNvSpPr>
            <a:spLocks noGrp="1"/>
          </p:cNvSpPr>
          <p:nvPr>
            <p:ph idx="1"/>
          </p:nvPr>
        </p:nvSpPr>
        <p:spPr>
          <a:xfrm>
            <a:off x="457200" y="1371600"/>
            <a:ext cx="8382000" cy="4754563"/>
          </a:xfrm>
        </p:spPr>
        <p:txBody>
          <a:bodyPr>
            <a:normAutofit/>
          </a:bodyPr>
          <a:lstStyle/>
          <a:p>
            <a:pPr>
              <a:defRPr/>
            </a:pPr>
            <a:r>
              <a:rPr lang="en-US" sz="3000" dirty="0" smtClean="0"/>
              <a:t>Reduce fresh air ventilation after school hours</a:t>
            </a:r>
          </a:p>
          <a:p>
            <a:pPr>
              <a:defRPr/>
            </a:pPr>
            <a:r>
              <a:rPr lang="en-US" sz="3000" dirty="0" smtClean="0"/>
              <a:t>Reduce fresh air ventilation during school hours in certain areas</a:t>
            </a:r>
          </a:p>
          <a:p>
            <a:pPr>
              <a:defRPr/>
            </a:pPr>
            <a:r>
              <a:rPr lang="en-US" sz="3000" dirty="0" smtClean="0"/>
              <a:t>Demand control ventilation systems</a:t>
            </a:r>
          </a:p>
          <a:p>
            <a:pPr>
              <a:defRPr/>
            </a:pPr>
            <a:r>
              <a:rPr lang="en-US" sz="3000" dirty="0" smtClean="0"/>
              <a:t>Direct outdoor air supply</a:t>
            </a:r>
          </a:p>
          <a:p>
            <a:pPr>
              <a:defRPr/>
            </a:pPr>
            <a:r>
              <a:rPr lang="en-US" sz="3000" dirty="0" smtClean="0"/>
              <a:t>Energy recovery</a:t>
            </a:r>
          </a:p>
          <a:p>
            <a:pPr>
              <a:defRPr/>
            </a:pPr>
            <a:r>
              <a:rPr lang="en-US" sz="3000" dirty="0" smtClean="0"/>
              <a:t>Building envelope improvements</a:t>
            </a:r>
          </a:p>
          <a:p>
            <a:pPr>
              <a:defRPr/>
            </a:pPr>
            <a:r>
              <a:rPr lang="en-US" sz="3000" dirty="0" smtClean="0"/>
              <a:t>Storm windows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p:txBody>
          <a:bodyPr/>
          <a:lstStyle/>
          <a:p>
            <a:r>
              <a:rPr lang="en-US" dirty="0" smtClean="0"/>
              <a:t>Energy – Control Systems</a:t>
            </a:r>
          </a:p>
        </p:txBody>
      </p:sp>
      <p:sp>
        <p:nvSpPr>
          <p:cNvPr id="2" name="Content Placeholder 1"/>
          <p:cNvSpPr>
            <a:spLocks noGrp="1"/>
          </p:cNvSpPr>
          <p:nvPr>
            <p:ph idx="1"/>
          </p:nvPr>
        </p:nvSpPr>
        <p:spPr>
          <a:xfrm>
            <a:off x="457200" y="1447800"/>
            <a:ext cx="8229600" cy="4678363"/>
          </a:xfrm>
        </p:spPr>
        <p:txBody>
          <a:bodyPr>
            <a:normAutofit fontScale="92500" lnSpcReduction="20000"/>
          </a:bodyPr>
          <a:lstStyle/>
          <a:p>
            <a:pPr>
              <a:defRPr/>
            </a:pPr>
            <a:r>
              <a:rPr lang="en-US" dirty="0" smtClean="0"/>
              <a:t>Guaranteed energy savings act</a:t>
            </a:r>
          </a:p>
          <a:p>
            <a:pPr>
              <a:defRPr/>
            </a:pPr>
            <a:r>
              <a:rPr lang="en-US" dirty="0" smtClean="0"/>
              <a:t>Energy service contract (Act 57 &amp; 77)</a:t>
            </a:r>
          </a:p>
          <a:p>
            <a:pPr>
              <a:defRPr/>
            </a:pPr>
            <a:r>
              <a:rPr lang="en-US" dirty="0" smtClean="0"/>
              <a:t>Check refrigerator and freezer gaskets</a:t>
            </a:r>
          </a:p>
          <a:p>
            <a:pPr>
              <a:defRPr/>
            </a:pPr>
            <a:r>
              <a:rPr lang="en-US" dirty="0" smtClean="0"/>
              <a:t>Energy audits</a:t>
            </a:r>
          </a:p>
          <a:p>
            <a:pPr>
              <a:defRPr/>
            </a:pPr>
            <a:r>
              <a:rPr lang="en-US" dirty="0" smtClean="0"/>
              <a:t>Preventative maintenance to prolong equipment life</a:t>
            </a:r>
          </a:p>
          <a:p>
            <a:pPr>
              <a:defRPr/>
            </a:pPr>
            <a:r>
              <a:rPr lang="en-US" dirty="0" smtClean="0"/>
              <a:t>Ensure steam traps are operating properly</a:t>
            </a:r>
          </a:p>
          <a:p>
            <a:pPr>
              <a:defRPr/>
            </a:pPr>
            <a:r>
              <a:rPr lang="en-US" dirty="0" smtClean="0"/>
              <a:t>Variable frequency drives</a:t>
            </a:r>
          </a:p>
          <a:p>
            <a:pPr>
              <a:defRPr/>
            </a:pPr>
            <a:r>
              <a:rPr lang="en-US" dirty="0" smtClean="0"/>
              <a:t>Timers for lighting, fans, motors, etc.</a:t>
            </a:r>
          </a:p>
          <a:p>
            <a:pPr>
              <a:defRPr/>
            </a:pPr>
            <a:r>
              <a:rPr lang="en-US" dirty="0" smtClean="0"/>
              <a:t>Motion sensors control lights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Energy—Green Schools</a:t>
            </a:r>
            <a:endParaRPr lang="en-US" dirty="0"/>
          </a:p>
        </p:txBody>
      </p:sp>
      <p:sp>
        <p:nvSpPr>
          <p:cNvPr id="3" name="Content Placeholder 2"/>
          <p:cNvSpPr>
            <a:spLocks noGrp="1"/>
          </p:cNvSpPr>
          <p:nvPr>
            <p:ph idx="1"/>
          </p:nvPr>
        </p:nvSpPr>
        <p:spPr/>
        <p:txBody>
          <a:bodyPr/>
          <a:lstStyle/>
          <a:p>
            <a:r>
              <a:rPr lang="en-US" dirty="0" smtClean="0"/>
              <a:t>LEED for Schools</a:t>
            </a:r>
          </a:p>
          <a:p>
            <a:r>
              <a:rPr lang="en-US" dirty="0" smtClean="0"/>
              <a:t>LEED for Existing Buildings</a:t>
            </a:r>
          </a:p>
          <a:p>
            <a:r>
              <a:rPr lang="en-US" dirty="0" smtClean="0"/>
              <a:t>LEED for Campuses</a:t>
            </a:r>
          </a:p>
          <a:p>
            <a:r>
              <a:rPr lang="en-US" dirty="0" smtClean="0"/>
              <a:t>Coalition for High Performance Schools</a:t>
            </a:r>
          </a:p>
          <a:p>
            <a:r>
              <a:rPr lang="en-US" dirty="0" smtClean="0"/>
              <a:t>Green Globes</a:t>
            </a:r>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p:txBody>
          <a:bodyPr/>
          <a:lstStyle/>
          <a:p>
            <a:r>
              <a:rPr lang="en-US" dirty="0" smtClean="0"/>
              <a:t>Energy - HVAC</a:t>
            </a:r>
          </a:p>
        </p:txBody>
      </p:sp>
      <p:sp>
        <p:nvSpPr>
          <p:cNvPr id="11267" name="Content Placeholder 1"/>
          <p:cNvSpPr>
            <a:spLocks noGrp="1"/>
          </p:cNvSpPr>
          <p:nvPr>
            <p:ph idx="1"/>
          </p:nvPr>
        </p:nvSpPr>
        <p:spPr>
          <a:xfrm>
            <a:off x="457200" y="1295400"/>
            <a:ext cx="8229600" cy="4678363"/>
          </a:xfrm>
        </p:spPr>
        <p:txBody>
          <a:bodyPr/>
          <a:lstStyle/>
          <a:p>
            <a:pPr>
              <a:spcBef>
                <a:spcPts val="0"/>
              </a:spcBef>
              <a:defRPr/>
            </a:pPr>
            <a:r>
              <a:rPr lang="en-US" sz="2800" dirty="0" smtClean="0"/>
              <a:t>Temperature setbacks &amp; step-ups before/after school</a:t>
            </a:r>
          </a:p>
          <a:p>
            <a:pPr>
              <a:spcBef>
                <a:spcPts val="0"/>
              </a:spcBef>
              <a:defRPr/>
            </a:pPr>
            <a:r>
              <a:rPr lang="en-US" sz="2800" dirty="0" smtClean="0"/>
              <a:t>Energy management system-daily monitoring of use</a:t>
            </a:r>
          </a:p>
          <a:p>
            <a:pPr>
              <a:spcBef>
                <a:spcPts val="0"/>
              </a:spcBef>
              <a:defRPr/>
            </a:pPr>
            <a:r>
              <a:rPr lang="en-US" sz="2800" dirty="0" smtClean="0"/>
              <a:t>Schools compete for maximum energy savings</a:t>
            </a:r>
          </a:p>
          <a:p>
            <a:pPr>
              <a:spcBef>
                <a:spcPts val="0"/>
              </a:spcBef>
              <a:defRPr/>
            </a:pPr>
            <a:r>
              <a:rPr lang="en-US" sz="2800" dirty="0" smtClean="0"/>
              <a:t>Thermostats locked at 68 degrees for heat, 78 degrees for air conditioning</a:t>
            </a:r>
          </a:p>
          <a:p>
            <a:pPr>
              <a:spcBef>
                <a:spcPts val="0"/>
              </a:spcBef>
              <a:defRPr/>
            </a:pPr>
            <a:r>
              <a:rPr lang="en-US" sz="2800" dirty="0" smtClean="0"/>
              <a:t>Work four 10 hour days in summer, shutdown air conditioning</a:t>
            </a:r>
          </a:p>
          <a:p>
            <a:pPr>
              <a:spcBef>
                <a:spcPts val="0"/>
              </a:spcBef>
            </a:pPr>
            <a:r>
              <a:rPr lang="en-US" sz="2800" dirty="0" smtClean="0"/>
              <a:t>EPA Indoor Air Quality Tool-Kit</a:t>
            </a:r>
          </a:p>
          <a:p>
            <a:pPr>
              <a:spcBef>
                <a:spcPts val="0"/>
              </a:spcBef>
            </a:pPr>
            <a:r>
              <a:rPr lang="en-US" sz="2800" dirty="0" smtClean="0"/>
              <a:t>Morning warm-up without outside air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p:txBody>
          <a:bodyPr/>
          <a:lstStyle/>
          <a:p>
            <a:r>
              <a:rPr lang="en-US" dirty="0" smtClean="0"/>
              <a:t>Energy - Lighting</a:t>
            </a:r>
          </a:p>
        </p:txBody>
      </p:sp>
      <p:sp>
        <p:nvSpPr>
          <p:cNvPr id="2" name="Content Placeholder 1"/>
          <p:cNvSpPr>
            <a:spLocks noGrp="1"/>
          </p:cNvSpPr>
          <p:nvPr>
            <p:ph idx="1"/>
          </p:nvPr>
        </p:nvSpPr>
        <p:spPr>
          <a:xfrm>
            <a:off x="457200" y="1295400"/>
            <a:ext cx="8229600" cy="4830763"/>
          </a:xfrm>
        </p:spPr>
        <p:txBody>
          <a:bodyPr>
            <a:noAutofit/>
          </a:bodyPr>
          <a:lstStyle/>
          <a:p>
            <a:pPr>
              <a:spcBef>
                <a:spcPts val="0"/>
              </a:spcBef>
              <a:defRPr/>
            </a:pPr>
            <a:r>
              <a:rPr lang="en-US" sz="2400" dirty="0" smtClean="0"/>
              <a:t>Lighting replacement &amp; retrofit (Act 129 rebates)</a:t>
            </a:r>
          </a:p>
          <a:p>
            <a:pPr>
              <a:spcBef>
                <a:spcPts val="0"/>
              </a:spcBef>
              <a:defRPr/>
            </a:pPr>
            <a:r>
              <a:rPr lang="en-US" sz="2400" dirty="0" smtClean="0"/>
              <a:t>Turn off outside lighting at night </a:t>
            </a:r>
          </a:p>
          <a:p>
            <a:pPr>
              <a:spcBef>
                <a:spcPts val="0"/>
              </a:spcBef>
              <a:defRPr/>
            </a:pPr>
            <a:r>
              <a:rPr lang="en-US" sz="2400" dirty="0" smtClean="0"/>
              <a:t>Use motion detectors for outside security lighting at night</a:t>
            </a:r>
          </a:p>
          <a:p>
            <a:pPr>
              <a:spcBef>
                <a:spcPts val="0"/>
              </a:spcBef>
              <a:defRPr/>
            </a:pPr>
            <a:r>
              <a:rPr lang="en-US" sz="2400" dirty="0" smtClean="0"/>
              <a:t>Dark skies initiative (focus lights on ground)</a:t>
            </a:r>
          </a:p>
          <a:p>
            <a:pPr>
              <a:spcBef>
                <a:spcPts val="0"/>
              </a:spcBef>
              <a:defRPr/>
            </a:pPr>
            <a:r>
              <a:rPr lang="en-US" sz="2400" dirty="0" smtClean="0"/>
              <a:t>Daylight harvesting</a:t>
            </a:r>
          </a:p>
          <a:p>
            <a:pPr>
              <a:spcBef>
                <a:spcPts val="0"/>
              </a:spcBef>
              <a:defRPr/>
            </a:pPr>
            <a:r>
              <a:rPr lang="en-US" sz="2400" dirty="0" smtClean="0"/>
              <a:t>Reduce corridor lighting</a:t>
            </a:r>
          </a:p>
          <a:p>
            <a:pPr>
              <a:spcBef>
                <a:spcPts val="0"/>
              </a:spcBef>
              <a:defRPr/>
            </a:pPr>
            <a:r>
              <a:rPr lang="en-US" sz="2400" dirty="0" smtClean="0"/>
              <a:t>Separate lighting circuits to take advantage of natural light</a:t>
            </a:r>
          </a:p>
          <a:p>
            <a:pPr>
              <a:spcBef>
                <a:spcPts val="0"/>
              </a:spcBef>
              <a:defRPr/>
            </a:pPr>
            <a:r>
              <a:rPr lang="en-US" sz="2400" dirty="0" smtClean="0"/>
              <a:t>Occupancy sensors for lighting (use dual technology sensors)</a:t>
            </a:r>
          </a:p>
          <a:p>
            <a:pPr>
              <a:spcBef>
                <a:spcPts val="0"/>
              </a:spcBef>
              <a:defRPr/>
            </a:pPr>
            <a:r>
              <a:rPr lang="en-US" sz="2400" dirty="0" smtClean="0"/>
              <a:t>Vacancy sensors</a:t>
            </a:r>
          </a:p>
          <a:p>
            <a:pPr>
              <a:spcBef>
                <a:spcPts val="0"/>
              </a:spcBef>
              <a:defRPr/>
            </a:pPr>
            <a:r>
              <a:rPr lang="en-US" sz="2400" dirty="0" smtClean="0"/>
              <a:t>Use proper illumination levels</a:t>
            </a:r>
          </a:p>
          <a:p>
            <a:pPr>
              <a:spcBef>
                <a:spcPts val="0"/>
              </a:spcBef>
              <a:defRPr/>
            </a:pPr>
            <a:r>
              <a:rPr lang="en-US" sz="2400" dirty="0" smtClean="0"/>
              <a:t>Turn off lights campaign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p:txBody>
          <a:bodyPr/>
          <a:lstStyle/>
          <a:p>
            <a:r>
              <a:rPr lang="en-US" dirty="0" smtClean="0"/>
              <a:t>Energy - Procurement</a:t>
            </a:r>
          </a:p>
        </p:txBody>
      </p:sp>
      <p:sp>
        <p:nvSpPr>
          <p:cNvPr id="2" name="Content Placeholder 1"/>
          <p:cNvSpPr>
            <a:spLocks noGrp="1"/>
          </p:cNvSpPr>
          <p:nvPr>
            <p:ph idx="1"/>
          </p:nvPr>
        </p:nvSpPr>
        <p:spPr>
          <a:xfrm>
            <a:off x="457200" y="1524000"/>
            <a:ext cx="8229600" cy="4525963"/>
          </a:xfrm>
        </p:spPr>
        <p:txBody>
          <a:bodyPr>
            <a:normAutofit/>
          </a:bodyPr>
          <a:lstStyle/>
          <a:p>
            <a:pPr>
              <a:defRPr/>
            </a:pPr>
            <a:r>
              <a:rPr lang="en-US" dirty="0" smtClean="0"/>
              <a:t>Monitor fuel purchases for district vehicles</a:t>
            </a:r>
          </a:p>
          <a:p>
            <a:pPr>
              <a:defRPr/>
            </a:pPr>
            <a:r>
              <a:rPr lang="en-US" dirty="0" smtClean="0"/>
              <a:t>Solicit competitive electricity, utility, and fuel rates</a:t>
            </a:r>
          </a:p>
          <a:p>
            <a:pPr>
              <a:defRPr/>
            </a:pPr>
            <a:r>
              <a:rPr lang="en-US" dirty="0" smtClean="0"/>
              <a:t>Energy incentive programs</a:t>
            </a:r>
          </a:p>
          <a:p>
            <a:pPr>
              <a:defRPr/>
            </a:pPr>
            <a:r>
              <a:rPr lang="en-US" dirty="0" smtClean="0"/>
              <a:t>Power purchasing agreements</a:t>
            </a:r>
          </a:p>
          <a:p>
            <a:pPr>
              <a:defRPr/>
            </a:pPr>
            <a:r>
              <a:rPr lang="en-US" dirty="0" smtClean="0"/>
              <a:t>Environmentally preferred purchasing programs</a:t>
            </a:r>
          </a:p>
          <a:p>
            <a:pPr>
              <a:defRPr/>
            </a:pPr>
            <a:r>
              <a:rPr lang="en-US" dirty="0" smtClean="0"/>
              <a:t>Energy purchasing consortium</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Star Programs</a:t>
            </a:r>
            <a:endParaRPr lang="en-US" dirty="0"/>
          </a:p>
        </p:txBody>
      </p:sp>
      <p:sp>
        <p:nvSpPr>
          <p:cNvPr id="3" name="Content Placeholder 2"/>
          <p:cNvSpPr>
            <a:spLocks noGrp="1"/>
          </p:cNvSpPr>
          <p:nvPr>
            <p:ph idx="1"/>
          </p:nvPr>
        </p:nvSpPr>
        <p:spPr>
          <a:xfrm>
            <a:off x="457200" y="1219200"/>
            <a:ext cx="8229600" cy="4906963"/>
          </a:xfrm>
        </p:spPr>
        <p:txBody>
          <a:bodyPr/>
          <a:lstStyle/>
          <a:p>
            <a:pPr>
              <a:spcBef>
                <a:spcPts val="0"/>
              </a:spcBef>
            </a:pPr>
            <a:r>
              <a:rPr lang="en-US" sz="2800" dirty="0" smtClean="0"/>
              <a:t>Energy Benchmarking with Energy Star Portfolio Management System</a:t>
            </a:r>
          </a:p>
          <a:p>
            <a:pPr>
              <a:spcBef>
                <a:spcPts val="0"/>
              </a:spcBef>
            </a:pPr>
            <a:r>
              <a:rPr lang="en-US" sz="2800" dirty="0" smtClean="0"/>
              <a:t>Benchmarking water usage with Waterwise</a:t>
            </a:r>
          </a:p>
          <a:p>
            <a:pPr>
              <a:spcBef>
                <a:spcPts val="0"/>
              </a:spcBef>
            </a:pPr>
            <a:r>
              <a:rPr lang="en-US" sz="2800" dirty="0" smtClean="0"/>
              <a:t>Energy Star Program Assessment Matrix</a:t>
            </a:r>
          </a:p>
          <a:p>
            <a:pPr>
              <a:spcBef>
                <a:spcPts val="0"/>
              </a:spcBef>
            </a:pPr>
            <a:r>
              <a:rPr lang="en-US" sz="2800" dirty="0" smtClean="0"/>
              <a:t>Energy Star Program Target Finder</a:t>
            </a:r>
          </a:p>
          <a:p>
            <a:pPr>
              <a:spcBef>
                <a:spcPts val="0"/>
              </a:spcBef>
            </a:pPr>
            <a:r>
              <a:rPr lang="en-US" sz="2800" dirty="0" smtClean="0"/>
              <a:t>Energy Star Cash Flow Opportunity</a:t>
            </a:r>
          </a:p>
          <a:p>
            <a:pPr>
              <a:spcBef>
                <a:spcPts val="0"/>
              </a:spcBef>
            </a:pPr>
            <a:r>
              <a:rPr lang="en-US" sz="2800" dirty="0" smtClean="0"/>
              <a:t>Energy Star Quantity Quotes (bulk purchasing of lighting, energy, etc.)</a:t>
            </a:r>
          </a:p>
          <a:p>
            <a:pPr>
              <a:spcBef>
                <a:spcPts val="0"/>
              </a:spcBef>
            </a:pPr>
            <a:r>
              <a:rPr lang="en-US" sz="2800" dirty="0" smtClean="0"/>
              <a:t>Energy Star Performance Specifications</a:t>
            </a:r>
          </a:p>
          <a:p>
            <a:pPr>
              <a:spcBef>
                <a:spcPts val="0"/>
              </a:spcBef>
            </a:pPr>
            <a:r>
              <a:rPr lang="en-US" sz="2800" dirty="0" smtClean="0"/>
              <a:t>Energy Star Labeled Building (75</a:t>
            </a:r>
            <a:r>
              <a:rPr lang="en-US" sz="2800" baseline="30000" dirty="0" smtClean="0"/>
              <a:t>th</a:t>
            </a:r>
            <a:r>
              <a:rPr lang="en-US" sz="2800" dirty="0" smtClean="0"/>
              <a:t> percentile)</a:t>
            </a:r>
          </a:p>
          <a:p>
            <a:pPr>
              <a:spcBef>
                <a:spcPts val="0"/>
              </a:spcBef>
            </a:pPr>
            <a:r>
              <a:rPr lang="en-US" sz="2800" dirty="0" smtClean="0"/>
              <a:t>Curriculum</a:t>
            </a:r>
            <a:endParaRPr lang="en-US" sz="2800"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p:txBody>
          <a:bodyPr/>
          <a:lstStyle/>
          <a:p>
            <a:r>
              <a:rPr lang="en-US" dirty="0" smtClean="0"/>
              <a:t>Energy - Transportation</a:t>
            </a:r>
          </a:p>
        </p:txBody>
      </p:sp>
      <p:sp>
        <p:nvSpPr>
          <p:cNvPr id="2" name="Content Placeholder 1"/>
          <p:cNvSpPr>
            <a:spLocks noGrp="1"/>
          </p:cNvSpPr>
          <p:nvPr>
            <p:ph idx="1"/>
          </p:nvPr>
        </p:nvSpPr>
        <p:spPr/>
        <p:txBody>
          <a:bodyPr>
            <a:normAutofit/>
          </a:bodyPr>
          <a:lstStyle/>
          <a:p>
            <a:pPr>
              <a:defRPr/>
            </a:pPr>
            <a:r>
              <a:rPr lang="en-US" sz="3000" dirty="0" smtClean="0"/>
              <a:t>Fuel district vehicles at low bid fuel stations if cheaper than district tank</a:t>
            </a:r>
          </a:p>
          <a:p>
            <a:pPr>
              <a:defRPr/>
            </a:pPr>
            <a:r>
              <a:rPr lang="en-US" sz="3000" dirty="0" smtClean="0"/>
              <a:t>Evaluate alternative fuels &amp; infrastructure</a:t>
            </a:r>
          </a:p>
          <a:p>
            <a:pPr>
              <a:defRPr/>
            </a:pPr>
            <a:r>
              <a:rPr lang="en-US" sz="3000" dirty="0" smtClean="0"/>
              <a:t>Use regular gasoline for district vehicles</a:t>
            </a:r>
          </a:p>
          <a:p>
            <a:pPr>
              <a:defRPr/>
            </a:pPr>
            <a:r>
              <a:rPr lang="en-US" sz="3000" dirty="0" smtClean="0"/>
              <a:t>Tanker load purchasing of district gasoline</a:t>
            </a:r>
          </a:p>
          <a:p>
            <a:pPr>
              <a:defRPr/>
            </a:pPr>
            <a:r>
              <a:rPr lang="en-US" sz="3000" dirty="0" smtClean="0"/>
              <a:t>Enforce anti-idling legislation</a:t>
            </a:r>
          </a:p>
          <a:p>
            <a:pPr>
              <a:defRPr/>
            </a:pPr>
            <a:r>
              <a:rPr lang="en-US" sz="3000" dirty="0" smtClean="0"/>
              <a:t>Walking school buses &amp; safe pathways to school</a:t>
            </a:r>
          </a:p>
          <a:p>
            <a:pPr>
              <a:defRPr/>
            </a:pPr>
            <a:endParaRPr lang="en-US" dirty="0" smtClean="0"/>
          </a:p>
          <a:p>
            <a:pPr>
              <a:buNone/>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Administration</a:t>
            </a:r>
            <a:endParaRPr lang="en-US" dirty="0"/>
          </a:p>
        </p:txBody>
      </p:sp>
      <p:sp>
        <p:nvSpPr>
          <p:cNvPr id="3" name="Content Placeholder 2"/>
          <p:cNvSpPr>
            <a:spLocks noGrp="1"/>
          </p:cNvSpPr>
          <p:nvPr>
            <p:ph idx="1"/>
          </p:nvPr>
        </p:nvSpPr>
        <p:spPr/>
        <p:txBody>
          <a:bodyPr/>
          <a:lstStyle/>
          <a:p>
            <a:r>
              <a:rPr lang="en-US" sz="2800" dirty="0" smtClean="0"/>
              <a:t>Placing operational and fiscal management in the hands of a team of professionals led by an experienced executive officer leaves certified educators to focus on program and optimizing the teaching and learning environment</a:t>
            </a:r>
          </a:p>
          <a:p>
            <a:r>
              <a:rPr lang="en-US" sz="2800" dirty="0" smtClean="0"/>
              <a:t>Allowing more non-certified leadership in LEAs widens the pool of capable administrators able to steer public schools through the challenges they face today and in the years to come</a:t>
            </a:r>
            <a:endParaRPr lang="en-US" sz="2800"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p:txBody>
          <a:bodyPr/>
          <a:lstStyle/>
          <a:p>
            <a:r>
              <a:rPr lang="en-US" dirty="0" smtClean="0"/>
              <a:t>Energy – Utility Costs </a:t>
            </a:r>
          </a:p>
        </p:txBody>
      </p:sp>
      <p:sp>
        <p:nvSpPr>
          <p:cNvPr id="14339" name="Content Placeholder 1"/>
          <p:cNvSpPr>
            <a:spLocks noGrp="1"/>
          </p:cNvSpPr>
          <p:nvPr>
            <p:ph idx="1"/>
          </p:nvPr>
        </p:nvSpPr>
        <p:spPr>
          <a:xfrm>
            <a:off x="304800" y="1371600"/>
            <a:ext cx="8534400" cy="4983163"/>
          </a:xfrm>
        </p:spPr>
        <p:txBody>
          <a:bodyPr/>
          <a:lstStyle/>
          <a:p>
            <a:pPr>
              <a:spcBef>
                <a:spcPts val="0"/>
              </a:spcBef>
            </a:pPr>
            <a:r>
              <a:rPr lang="en-US" sz="2500" dirty="0" smtClean="0"/>
              <a:t>Limit electrical demand component of electrical bills</a:t>
            </a:r>
          </a:p>
          <a:p>
            <a:pPr>
              <a:spcBef>
                <a:spcPts val="0"/>
              </a:spcBef>
            </a:pPr>
            <a:r>
              <a:rPr lang="en-US" sz="2500" dirty="0" smtClean="0"/>
              <a:t>Duty cycling</a:t>
            </a:r>
          </a:p>
          <a:p>
            <a:pPr>
              <a:spcBef>
                <a:spcPts val="0"/>
              </a:spcBef>
              <a:defRPr/>
            </a:pPr>
            <a:r>
              <a:rPr lang="en-US" sz="2500" dirty="0" smtClean="0"/>
              <a:t>Smart metering</a:t>
            </a:r>
          </a:p>
          <a:p>
            <a:pPr>
              <a:spcBef>
                <a:spcPts val="0"/>
              </a:spcBef>
              <a:defRPr/>
            </a:pPr>
            <a:r>
              <a:rPr lang="en-US" sz="2500" dirty="0" smtClean="0"/>
              <a:t>Electrical demand response</a:t>
            </a:r>
          </a:p>
          <a:p>
            <a:pPr>
              <a:spcBef>
                <a:spcPts val="0"/>
              </a:spcBef>
              <a:defRPr/>
            </a:pPr>
            <a:r>
              <a:rPr lang="en-US" sz="2500" dirty="0" smtClean="0"/>
              <a:t>Time of use programs (before 7am &amp; after 7pm)</a:t>
            </a:r>
          </a:p>
          <a:p>
            <a:pPr>
              <a:spcBef>
                <a:spcPts val="0"/>
              </a:spcBef>
              <a:defRPr/>
            </a:pPr>
            <a:r>
              <a:rPr lang="en-US" sz="2500" dirty="0" smtClean="0"/>
              <a:t>Thermal energy storage systems</a:t>
            </a:r>
          </a:p>
          <a:p>
            <a:pPr>
              <a:spcBef>
                <a:spcPts val="0"/>
              </a:spcBef>
              <a:defRPr/>
            </a:pPr>
            <a:r>
              <a:rPr lang="en-US" sz="2500" dirty="0" smtClean="0"/>
              <a:t>Interruptible natural gas rates</a:t>
            </a:r>
          </a:p>
          <a:p>
            <a:pPr>
              <a:spcBef>
                <a:spcPts val="0"/>
              </a:spcBef>
              <a:defRPr/>
            </a:pPr>
            <a:r>
              <a:rPr lang="en-US" sz="2500" dirty="0" smtClean="0"/>
              <a:t>Custodians light and heat only working areas after hours</a:t>
            </a:r>
          </a:p>
          <a:p>
            <a:pPr>
              <a:spcBef>
                <a:spcPts val="0"/>
              </a:spcBef>
              <a:defRPr/>
            </a:pPr>
            <a:r>
              <a:rPr lang="en-US" sz="2500" dirty="0" smtClean="0"/>
              <a:t>Negotiated utility rates</a:t>
            </a:r>
          </a:p>
          <a:p>
            <a:pPr>
              <a:spcBef>
                <a:spcPts val="0"/>
              </a:spcBef>
              <a:defRPr/>
            </a:pPr>
            <a:r>
              <a:rPr lang="en-US" sz="2500" dirty="0" smtClean="0"/>
              <a:t>Install cogeneration systems</a:t>
            </a:r>
          </a:p>
          <a:p>
            <a:pPr>
              <a:spcBef>
                <a:spcPts val="0"/>
              </a:spcBef>
            </a:pPr>
            <a:r>
              <a:rPr lang="en-US" sz="2500" dirty="0" smtClean="0"/>
              <a:t>Fire art kilns at times other than peak demand periods with full loads (dependant on rate schedule)</a:t>
            </a:r>
          </a:p>
          <a:p>
            <a:pPr>
              <a:defRPr/>
            </a:pPr>
            <a:endParaRPr lang="en-US" sz="1800" dirty="0" smtClean="0"/>
          </a:p>
          <a:p>
            <a:pPr>
              <a:buNone/>
              <a:defRPr/>
            </a:pPr>
            <a:endParaRPr lang="en-US" sz="1800" dirty="0" smtClean="0"/>
          </a:p>
          <a:p>
            <a:pPr>
              <a:defRPr/>
            </a:pPr>
            <a:endParaRPr lang="en-US" sz="1800" dirty="0" smtClean="0"/>
          </a:p>
          <a:p>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p:txBody>
          <a:bodyPr/>
          <a:lstStyle/>
          <a:p>
            <a:r>
              <a:rPr lang="en-US" dirty="0" smtClean="0"/>
              <a:t>Energy – Utility Costs</a:t>
            </a:r>
          </a:p>
        </p:txBody>
      </p:sp>
      <p:sp>
        <p:nvSpPr>
          <p:cNvPr id="14339" name="Content Placeholder 1"/>
          <p:cNvSpPr>
            <a:spLocks noGrp="1"/>
          </p:cNvSpPr>
          <p:nvPr>
            <p:ph idx="1"/>
          </p:nvPr>
        </p:nvSpPr>
        <p:spPr>
          <a:xfrm>
            <a:off x="457200" y="1295400"/>
            <a:ext cx="8229600" cy="4830763"/>
          </a:xfrm>
        </p:spPr>
        <p:txBody>
          <a:bodyPr/>
          <a:lstStyle/>
          <a:p>
            <a:pPr>
              <a:spcBef>
                <a:spcPts val="0"/>
              </a:spcBef>
              <a:defRPr/>
            </a:pPr>
            <a:r>
              <a:rPr lang="en-US" sz="2200" dirty="0" smtClean="0"/>
              <a:t>Pocket fuel cells (power bricks)</a:t>
            </a:r>
          </a:p>
          <a:p>
            <a:pPr>
              <a:spcBef>
                <a:spcPts val="0"/>
              </a:spcBef>
            </a:pPr>
            <a:r>
              <a:rPr lang="en-US" sz="2200" dirty="0" smtClean="0"/>
              <a:t>Close schools completely during winter recess &amp; January</a:t>
            </a:r>
          </a:p>
          <a:p>
            <a:pPr>
              <a:spcBef>
                <a:spcPts val="0"/>
              </a:spcBef>
            </a:pPr>
            <a:r>
              <a:rPr lang="en-US" sz="2200" dirty="0" smtClean="0"/>
              <a:t>Extend winter recess one week</a:t>
            </a:r>
          </a:p>
          <a:p>
            <a:pPr>
              <a:spcBef>
                <a:spcPts val="0"/>
              </a:spcBef>
            </a:pPr>
            <a:r>
              <a:rPr lang="en-US" sz="2200" dirty="0" smtClean="0"/>
              <a:t>Start school later in winter-after 10 a.m.</a:t>
            </a:r>
          </a:p>
          <a:p>
            <a:pPr>
              <a:spcBef>
                <a:spcPts val="0"/>
              </a:spcBef>
            </a:pPr>
            <a:r>
              <a:rPr lang="en-US" sz="2200" dirty="0" smtClean="0"/>
              <a:t>Renewable energy (solar, wind, etc.)</a:t>
            </a:r>
          </a:p>
          <a:p>
            <a:pPr>
              <a:spcBef>
                <a:spcPts val="0"/>
              </a:spcBef>
            </a:pPr>
            <a:r>
              <a:rPr lang="en-US" sz="2200" dirty="0" smtClean="0"/>
              <a:t>Cogeneration/Trigeneration of power</a:t>
            </a:r>
          </a:p>
          <a:p>
            <a:pPr>
              <a:spcBef>
                <a:spcPts val="0"/>
              </a:spcBef>
            </a:pPr>
            <a:r>
              <a:rPr lang="en-US" sz="2200" dirty="0" smtClean="0"/>
              <a:t>Electrical demand limiting by load shedding controls</a:t>
            </a:r>
          </a:p>
          <a:p>
            <a:pPr>
              <a:spcBef>
                <a:spcPts val="0"/>
              </a:spcBef>
            </a:pPr>
            <a:r>
              <a:rPr lang="en-US" sz="2200" dirty="0" smtClean="0"/>
              <a:t>Preheat ovens for minimal time necessary</a:t>
            </a:r>
          </a:p>
          <a:p>
            <a:pPr>
              <a:spcBef>
                <a:spcPts val="0"/>
              </a:spcBef>
            </a:pPr>
            <a:r>
              <a:rPr lang="en-US" sz="2200" dirty="0" smtClean="0"/>
              <a:t>Eliminate standing pilot lights</a:t>
            </a:r>
          </a:p>
          <a:p>
            <a:pPr>
              <a:spcBef>
                <a:spcPts val="0"/>
              </a:spcBef>
            </a:pPr>
            <a:r>
              <a:rPr lang="en-US" sz="2200" dirty="0" smtClean="0"/>
              <a:t>Electricity demand restrictions (art kilns, ovens &amp; other large loads)</a:t>
            </a:r>
          </a:p>
          <a:p>
            <a:pPr>
              <a:spcBef>
                <a:spcPts val="0"/>
              </a:spcBef>
            </a:pPr>
            <a:r>
              <a:rPr lang="en-US" sz="2200" dirty="0" smtClean="0"/>
              <a:t>Power factor correction</a:t>
            </a:r>
          </a:p>
          <a:p>
            <a:pPr>
              <a:spcBef>
                <a:spcPts val="0"/>
              </a:spcBef>
            </a:pPr>
            <a:r>
              <a:rPr lang="en-US" sz="2200" dirty="0" smtClean="0"/>
              <a:t>Load factor correction</a:t>
            </a:r>
          </a:p>
          <a:p>
            <a:pPr>
              <a:spcBef>
                <a:spcPts val="0"/>
              </a:spcBef>
            </a:pPr>
            <a:r>
              <a:rPr lang="en-US" sz="2200" dirty="0" smtClean="0"/>
              <a:t>Restrict personal appliances</a:t>
            </a:r>
          </a:p>
          <a:p>
            <a:pPr>
              <a:defRPr/>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p:txBody>
          <a:bodyPr/>
          <a:lstStyle/>
          <a:p>
            <a:r>
              <a:rPr lang="en-US" dirty="0" smtClean="0"/>
              <a:t>Energy - Water</a:t>
            </a:r>
          </a:p>
        </p:txBody>
      </p:sp>
      <p:sp>
        <p:nvSpPr>
          <p:cNvPr id="14339" name="Content Placeholder 1"/>
          <p:cNvSpPr>
            <a:spLocks noGrp="1"/>
          </p:cNvSpPr>
          <p:nvPr>
            <p:ph idx="1"/>
          </p:nvPr>
        </p:nvSpPr>
        <p:spPr/>
        <p:txBody>
          <a:bodyPr/>
          <a:lstStyle/>
          <a:p>
            <a:r>
              <a:rPr lang="en-US" dirty="0" smtClean="0"/>
              <a:t>Repair leaking hot water faucets</a:t>
            </a:r>
          </a:p>
          <a:p>
            <a:r>
              <a:rPr lang="en-US" dirty="0" smtClean="0"/>
              <a:t>Electric water coolers</a:t>
            </a:r>
          </a:p>
          <a:p>
            <a:r>
              <a:rPr lang="en-US" dirty="0" smtClean="0"/>
              <a:t>Install hot water heaters near use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2"/>
          <p:cNvSpPr>
            <a:spLocks noGrp="1"/>
          </p:cNvSpPr>
          <p:nvPr>
            <p:ph type="title"/>
          </p:nvPr>
        </p:nvSpPr>
        <p:spPr>
          <a:xfrm>
            <a:off x="457200" y="228600"/>
            <a:ext cx="8229600" cy="1143000"/>
          </a:xfrm>
        </p:spPr>
        <p:txBody>
          <a:bodyPr/>
          <a:lstStyle/>
          <a:p>
            <a:r>
              <a:rPr lang="en-US" dirty="0" smtClean="0"/>
              <a:t>Equipment</a:t>
            </a:r>
          </a:p>
        </p:txBody>
      </p:sp>
      <p:sp>
        <p:nvSpPr>
          <p:cNvPr id="37891" name="Content Placeholder 1"/>
          <p:cNvSpPr>
            <a:spLocks noGrp="1"/>
          </p:cNvSpPr>
          <p:nvPr>
            <p:ph idx="1"/>
          </p:nvPr>
        </p:nvSpPr>
        <p:spPr>
          <a:xfrm>
            <a:off x="457200" y="1295400"/>
            <a:ext cx="8229600" cy="4830763"/>
          </a:xfrm>
        </p:spPr>
        <p:txBody>
          <a:bodyPr/>
          <a:lstStyle/>
          <a:p>
            <a:r>
              <a:rPr lang="en-US" sz="2600" dirty="0" smtClean="0"/>
              <a:t>Establish repair limits for equipment (percentage of replacement cost)</a:t>
            </a:r>
          </a:p>
          <a:p>
            <a:r>
              <a:rPr lang="en-US" sz="2600" dirty="0" smtClean="0"/>
              <a:t>Cooperative use of equipment by departments-photography, darkroom</a:t>
            </a:r>
          </a:p>
          <a:p>
            <a:r>
              <a:rPr lang="en-US" sz="2600" dirty="0" smtClean="0"/>
              <a:t>Utilize life cycle costing for capital purchases</a:t>
            </a:r>
          </a:p>
          <a:p>
            <a:r>
              <a:rPr lang="en-US" sz="2600" dirty="0" smtClean="0"/>
              <a:t>Labor saving office equipment-folders, stuffers, money counting, lawn care, snow removal, custodial floor care, etc.</a:t>
            </a:r>
          </a:p>
          <a:p>
            <a:r>
              <a:rPr lang="en-US" sz="2600" dirty="0" smtClean="0"/>
              <a:t>Lease vs. Purchase</a:t>
            </a:r>
          </a:p>
          <a:p>
            <a:r>
              <a:rPr lang="en-US" sz="2600" dirty="0" smtClean="0"/>
              <a:t>Re-purposing of technology equipment (re-cycle to other areas/departments)</a:t>
            </a:r>
          </a:p>
          <a:p>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Extracurricular</a:t>
            </a:r>
            <a:endParaRPr lang="en-US" dirty="0"/>
          </a:p>
        </p:txBody>
      </p:sp>
      <p:sp>
        <p:nvSpPr>
          <p:cNvPr id="2" name="Content Placeholder 1"/>
          <p:cNvSpPr>
            <a:spLocks noGrp="1"/>
          </p:cNvSpPr>
          <p:nvPr>
            <p:ph idx="1"/>
          </p:nvPr>
        </p:nvSpPr>
        <p:spPr/>
        <p:txBody>
          <a:bodyPr>
            <a:normAutofit/>
          </a:bodyPr>
          <a:lstStyle/>
          <a:p>
            <a:r>
              <a:rPr lang="en-US" dirty="0" smtClean="0"/>
              <a:t>Establish user fees for all extracurricular activities - scholarships for economically disadvantaged</a:t>
            </a:r>
          </a:p>
          <a:p>
            <a:r>
              <a:rPr lang="en-US" dirty="0" smtClean="0"/>
              <a:t>Eliminate extracurricular programs with low activity</a:t>
            </a:r>
          </a:p>
          <a:p>
            <a:r>
              <a:rPr lang="en-US" dirty="0" smtClean="0"/>
              <a:t>Eliminate out-of-state travel.</a:t>
            </a:r>
          </a:p>
          <a:p>
            <a:r>
              <a:rPr lang="en-US" dirty="0" smtClean="0"/>
              <a:t>Solicit for volunteers vs. paid positions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Facilities Benchmarking and Data Management</a:t>
            </a:r>
          </a:p>
        </p:txBody>
      </p:sp>
      <p:sp>
        <p:nvSpPr>
          <p:cNvPr id="20483" name="Content Placeholder 2"/>
          <p:cNvSpPr>
            <a:spLocks noGrp="1"/>
          </p:cNvSpPr>
          <p:nvPr>
            <p:ph idx="1"/>
          </p:nvPr>
        </p:nvSpPr>
        <p:spPr>
          <a:xfrm>
            <a:off x="457200" y="1828800"/>
            <a:ext cx="8229600" cy="4525963"/>
          </a:xfrm>
        </p:spPr>
        <p:txBody>
          <a:bodyPr/>
          <a:lstStyle/>
          <a:p>
            <a:r>
              <a:rPr lang="en-US" dirty="0" smtClean="0"/>
              <a:t>Compare costs of contracted services vs.. district employees </a:t>
            </a:r>
          </a:p>
          <a:p>
            <a:r>
              <a:rPr lang="en-US" dirty="0" smtClean="0"/>
              <a:t>Review facilities costs with PASBO Facilities Benchmarking Study</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Facilities Capital Improvement and Construction </a:t>
            </a:r>
          </a:p>
        </p:txBody>
      </p:sp>
      <p:sp>
        <p:nvSpPr>
          <p:cNvPr id="10243" name="Content Placeholder 2"/>
          <p:cNvSpPr>
            <a:spLocks noGrp="1"/>
          </p:cNvSpPr>
          <p:nvPr>
            <p:ph idx="1"/>
          </p:nvPr>
        </p:nvSpPr>
        <p:spPr/>
        <p:txBody>
          <a:bodyPr/>
          <a:lstStyle/>
          <a:p>
            <a:r>
              <a:rPr lang="en-US" sz="2800" dirty="0" smtClean="0"/>
              <a:t>Control change orders</a:t>
            </a:r>
          </a:p>
          <a:p>
            <a:r>
              <a:rPr lang="en-US" sz="2800" dirty="0" smtClean="0"/>
              <a:t>Not permit district generated change orders</a:t>
            </a:r>
          </a:p>
          <a:p>
            <a:r>
              <a:rPr lang="en-US" sz="2800" dirty="0" smtClean="0"/>
              <a:t>Review Architect/Engineer change order history</a:t>
            </a:r>
          </a:p>
          <a:p>
            <a:r>
              <a:rPr lang="en-US" sz="2800" dirty="0" smtClean="0"/>
              <a:t>Design team concept</a:t>
            </a:r>
          </a:p>
          <a:p>
            <a:r>
              <a:rPr lang="en-US" sz="2800" dirty="0" smtClean="0"/>
              <a:t>Continuous value engineering </a:t>
            </a:r>
          </a:p>
          <a:p>
            <a:r>
              <a:rPr lang="en-US" sz="2800" dirty="0" smtClean="0"/>
              <a:t>Incorporate unit pricing and allowances in the bid</a:t>
            </a:r>
          </a:p>
          <a:p>
            <a:r>
              <a:rPr lang="en-US" sz="2800" dirty="0" smtClean="0"/>
              <a:t>Long-range master plan for district facilities</a:t>
            </a:r>
          </a:p>
          <a:p>
            <a:r>
              <a:rPr lang="en-US" sz="2800" dirty="0" smtClean="0"/>
              <a:t>Evaluate LEED certification</a:t>
            </a:r>
          </a:p>
          <a:p>
            <a:endParaRPr lang="en-US"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Facilities Capital Improvement and Construction </a:t>
            </a:r>
          </a:p>
        </p:txBody>
      </p:sp>
      <p:sp>
        <p:nvSpPr>
          <p:cNvPr id="11267" name="Content Placeholder 2"/>
          <p:cNvSpPr>
            <a:spLocks noGrp="1"/>
          </p:cNvSpPr>
          <p:nvPr>
            <p:ph idx="1"/>
          </p:nvPr>
        </p:nvSpPr>
        <p:spPr/>
        <p:txBody>
          <a:bodyPr/>
          <a:lstStyle/>
          <a:p>
            <a:r>
              <a:rPr lang="en-US" sz="2800" dirty="0" smtClean="0"/>
              <a:t>Design buildings with efficient ratio of gross to net square footage</a:t>
            </a:r>
          </a:p>
          <a:p>
            <a:r>
              <a:rPr lang="en-US" sz="2800" dirty="0" smtClean="0"/>
              <a:t>Remove furniture from architect's % fee</a:t>
            </a:r>
          </a:p>
          <a:p>
            <a:r>
              <a:rPr lang="en-US" sz="2800" dirty="0" smtClean="0"/>
              <a:t>Architect selection based on design efficiency</a:t>
            </a:r>
          </a:p>
          <a:p>
            <a:r>
              <a:rPr lang="en-US" sz="2800" dirty="0" smtClean="0"/>
              <a:t>Time bidding for best seasonal pricing-construction</a:t>
            </a:r>
          </a:p>
          <a:p>
            <a:r>
              <a:rPr lang="en-US" sz="2800" dirty="0" smtClean="0"/>
              <a:t>Design buildings for modular building components construction</a:t>
            </a:r>
          </a:p>
          <a:p>
            <a:r>
              <a:rPr lang="en-US" sz="2800" dirty="0" smtClean="0"/>
              <a:t> Fast track construction to minimize overhead</a:t>
            </a:r>
          </a:p>
          <a:p>
            <a:pPr>
              <a:buFont typeface="Wingdings" charset="2"/>
              <a:buNone/>
            </a:pPr>
            <a:endParaRPr lang="en-US" dirty="0" smtClean="0"/>
          </a:p>
          <a:p>
            <a:endParaRPr lang="en-US" dirty="0"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Facilities Capital Improvement and Construction </a:t>
            </a:r>
          </a:p>
        </p:txBody>
      </p:sp>
      <p:sp>
        <p:nvSpPr>
          <p:cNvPr id="12291" name="Content Placeholder 2"/>
          <p:cNvSpPr>
            <a:spLocks noGrp="1"/>
          </p:cNvSpPr>
          <p:nvPr>
            <p:ph idx="1"/>
          </p:nvPr>
        </p:nvSpPr>
        <p:spPr>
          <a:xfrm>
            <a:off x="457200" y="2057400"/>
            <a:ext cx="8229600" cy="4068763"/>
          </a:xfrm>
        </p:spPr>
        <p:txBody>
          <a:bodyPr/>
          <a:lstStyle/>
          <a:p>
            <a:r>
              <a:rPr lang="en-US" dirty="0" smtClean="0"/>
              <a:t>Life cycle costing of building fixtures, finishes</a:t>
            </a:r>
          </a:p>
          <a:p>
            <a:r>
              <a:rPr lang="en-US" dirty="0" smtClean="0"/>
              <a:t>Maximize school construction reimbursement</a:t>
            </a:r>
          </a:p>
          <a:p>
            <a:r>
              <a:rPr lang="en-US" dirty="0" smtClean="0"/>
              <a:t>Request waiving or reducing building permit fees for school construction</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Facilities Environmental Safety</a:t>
            </a:r>
          </a:p>
        </p:txBody>
      </p:sp>
      <p:sp>
        <p:nvSpPr>
          <p:cNvPr id="19459" name="Content Placeholder 2"/>
          <p:cNvSpPr>
            <a:spLocks noGrp="1"/>
          </p:cNvSpPr>
          <p:nvPr>
            <p:ph idx="1"/>
          </p:nvPr>
        </p:nvSpPr>
        <p:spPr>
          <a:xfrm>
            <a:off x="381000" y="1524000"/>
            <a:ext cx="8382000" cy="4724400"/>
          </a:xfrm>
        </p:spPr>
        <p:txBody>
          <a:bodyPr/>
          <a:lstStyle/>
          <a:p>
            <a:r>
              <a:rPr lang="en-US" sz="2800" dirty="0" smtClean="0"/>
              <a:t>Recycle to reduce waste disposal costs</a:t>
            </a:r>
          </a:p>
          <a:p>
            <a:r>
              <a:rPr lang="en-US" sz="2800" dirty="0" smtClean="0"/>
              <a:t>Train custodians to do 6-month asbestos </a:t>
            </a:r>
            <a:br>
              <a:rPr lang="en-US" sz="2800" dirty="0" smtClean="0"/>
            </a:br>
            <a:r>
              <a:rPr lang="en-US" sz="2800" dirty="0" smtClean="0"/>
              <a:t>re-inspections.</a:t>
            </a:r>
          </a:p>
          <a:p>
            <a:r>
              <a:rPr lang="en-US" sz="2800" dirty="0" smtClean="0"/>
              <a:t>Do Right to Know training and updates with </a:t>
            </a:r>
            <a:br>
              <a:rPr lang="en-US" sz="2800" dirty="0" smtClean="0"/>
            </a:br>
            <a:r>
              <a:rPr lang="en-US" sz="2800" dirty="0" smtClean="0"/>
              <a:t>in-house staff.</a:t>
            </a:r>
          </a:p>
          <a:p>
            <a:r>
              <a:rPr lang="en-US" sz="2800" dirty="0" smtClean="0"/>
              <a:t>Get students to help with school recycling efforts.</a:t>
            </a:r>
          </a:p>
          <a:p>
            <a:r>
              <a:rPr lang="en-US" sz="2800" dirty="0" smtClean="0"/>
              <a:t>Sample “assumed asbestos” to determine if it can be removed from the AHERA management plan.</a:t>
            </a:r>
          </a:p>
          <a:p>
            <a:endParaRPr lang="en-US" dirty="0" smtClean="0"/>
          </a:p>
          <a:p>
            <a:endParaRPr lang="en-US"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dirty="0" smtClean="0"/>
              <a:t>Alternative Education</a:t>
            </a:r>
          </a:p>
        </p:txBody>
      </p:sp>
      <p:sp>
        <p:nvSpPr>
          <p:cNvPr id="9219" name="Content Placeholder 1"/>
          <p:cNvSpPr>
            <a:spLocks noGrp="1"/>
          </p:cNvSpPr>
          <p:nvPr>
            <p:ph idx="1"/>
          </p:nvPr>
        </p:nvSpPr>
        <p:spPr/>
        <p:txBody>
          <a:bodyPr/>
          <a:lstStyle/>
          <a:p>
            <a:r>
              <a:rPr lang="en-US" dirty="0" smtClean="0"/>
              <a:t>Charter high school countywide for alternative education services now covered by out-of-district ES placements</a:t>
            </a:r>
          </a:p>
          <a:p>
            <a:r>
              <a:rPr lang="en-US" dirty="0" smtClean="0"/>
              <a:t>Contract with a private alternative education provider</a:t>
            </a:r>
          </a:p>
          <a:p>
            <a:r>
              <a:rPr lang="en-US" dirty="0" smtClean="0"/>
              <a:t>Consider district created of Charter or Cyber Charter School</a:t>
            </a:r>
          </a:p>
          <a:p>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Facilities Grounds Management </a:t>
            </a:r>
          </a:p>
        </p:txBody>
      </p:sp>
      <p:sp>
        <p:nvSpPr>
          <p:cNvPr id="13315" name="Content Placeholder 2"/>
          <p:cNvSpPr>
            <a:spLocks noGrp="1"/>
          </p:cNvSpPr>
          <p:nvPr>
            <p:ph idx="1"/>
          </p:nvPr>
        </p:nvSpPr>
        <p:spPr>
          <a:xfrm>
            <a:off x="457200" y="1371600"/>
            <a:ext cx="8229600" cy="4525963"/>
          </a:xfrm>
        </p:spPr>
        <p:txBody>
          <a:bodyPr/>
          <a:lstStyle/>
          <a:p>
            <a:r>
              <a:rPr lang="en-US" sz="2800" dirty="0" smtClean="0"/>
              <a:t>Purchase correct size lawn mowing equipment</a:t>
            </a:r>
          </a:p>
          <a:p>
            <a:r>
              <a:rPr lang="en-US" sz="2800" dirty="0" smtClean="0"/>
              <a:t>Consider contracting</a:t>
            </a:r>
          </a:p>
          <a:p>
            <a:r>
              <a:rPr lang="en-US" sz="2800" dirty="0" smtClean="0"/>
              <a:t>Community Gardens</a:t>
            </a:r>
          </a:p>
          <a:p>
            <a:r>
              <a:rPr lang="en-US" sz="2800" dirty="0" smtClean="0"/>
              <a:t>Edible school yards</a:t>
            </a:r>
          </a:p>
          <a:p>
            <a:r>
              <a:rPr lang="en-US" sz="2800" dirty="0" smtClean="0"/>
              <a:t>No mow zone</a:t>
            </a:r>
          </a:p>
          <a:p>
            <a:r>
              <a:rPr lang="en-US" sz="2800" dirty="0" smtClean="0"/>
              <a:t>Hard surface preventative maintenance</a:t>
            </a:r>
          </a:p>
          <a:p>
            <a:r>
              <a:rPr lang="en-US" sz="2800" dirty="0" smtClean="0"/>
              <a:t>Use booster clubs and outside groups to maintain facilities</a:t>
            </a:r>
          </a:p>
          <a:p>
            <a:r>
              <a:rPr lang="en-US" sz="2800" dirty="0" smtClean="0"/>
              <a:t>Raise the cut height of non-athletic fields</a:t>
            </a:r>
          </a:p>
          <a:p>
            <a:endParaRPr lang="en-US" dirty="0" smtClean="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Facilities Grounds Management </a:t>
            </a:r>
          </a:p>
        </p:txBody>
      </p:sp>
      <p:sp>
        <p:nvSpPr>
          <p:cNvPr id="14339" name="Content Placeholder 2"/>
          <p:cNvSpPr>
            <a:spLocks noGrp="1"/>
          </p:cNvSpPr>
          <p:nvPr>
            <p:ph idx="1"/>
          </p:nvPr>
        </p:nvSpPr>
        <p:spPr>
          <a:xfrm>
            <a:off x="533400" y="1371600"/>
            <a:ext cx="8229600" cy="4525963"/>
          </a:xfrm>
        </p:spPr>
        <p:txBody>
          <a:bodyPr/>
          <a:lstStyle/>
          <a:p>
            <a:r>
              <a:rPr lang="en-US" sz="2800" dirty="0" smtClean="0"/>
              <a:t>Restructure full-time grounds position job-descriptions to allow them to serve substitute custodians during the winter months.</a:t>
            </a:r>
          </a:p>
          <a:p>
            <a:r>
              <a:rPr lang="en-US" sz="2800" dirty="0" smtClean="0"/>
              <a:t>Schedule dormant, rather than spring, fertilization</a:t>
            </a:r>
          </a:p>
          <a:p>
            <a:r>
              <a:rPr lang="en-US" sz="2800" dirty="0" smtClean="0"/>
              <a:t>Reduce the use pesticides where not needed.</a:t>
            </a:r>
          </a:p>
          <a:p>
            <a:r>
              <a:rPr lang="en-US" sz="2800" dirty="0" smtClean="0"/>
              <a:t>Train staff to do pesticide applications.</a:t>
            </a:r>
          </a:p>
          <a:p>
            <a:r>
              <a:rPr lang="en-US" sz="2800" dirty="0" smtClean="0"/>
              <a:t>Reduce trimming through the use of non-selective herbicides.</a:t>
            </a:r>
          </a:p>
          <a:p>
            <a:r>
              <a:rPr lang="en-US" sz="2800" dirty="0" smtClean="0"/>
              <a:t>Evaluate existing staff for full-time status</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p:txBody>
          <a:bodyPr/>
          <a:lstStyle/>
          <a:p>
            <a:r>
              <a:rPr lang="en-US" dirty="0" smtClean="0"/>
              <a:t>Facilities Maintenance and Management</a:t>
            </a:r>
          </a:p>
        </p:txBody>
      </p:sp>
      <p:sp>
        <p:nvSpPr>
          <p:cNvPr id="7171" name="Content Placeholder 4"/>
          <p:cNvSpPr>
            <a:spLocks noGrp="1"/>
          </p:cNvSpPr>
          <p:nvPr>
            <p:ph idx="1"/>
          </p:nvPr>
        </p:nvSpPr>
        <p:spPr>
          <a:xfrm>
            <a:off x="457200" y="1524000"/>
            <a:ext cx="8229600" cy="4525963"/>
          </a:xfrm>
        </p:spPr>
        <p:txBody>
          <a:bodyPr/>
          <a:lstStyle/>
          <a:p>
            <a:r>
              <a:rPr lang="en-US" sz="2800" dirty="0" smtClean="0"/>
              <a:t>Complete and accurate analysis of facility utilization and enrollment projections to create a plan that eliminates any unneeded leased property and sells or rents excess facility space.</a:t>
            </a:r>
          </a:p>
          <a:p>
            <a:r>
              <a:rPr lang="en-US" sz="2800" dirty="0" smtClean="0"/>
              <a:t>Ask municipalities to “up zone” school property for future resale.</a:t>
            </a:r>
          </a:p>
          <a:p>
            <a:r>
              <a:rPr lang="en-US" sz="2800" dirty="0" smtClean="0"/>
              <a:t>Lease property for central administrative staff</a:t>
            </a:r>
          </a:p>
          <a:p>
            <a:r>
              <a:rPr lang="en-US" sz="2800" dirty="0" smtClean="0"/>
              <a:t>Computerized Maintenance Management Program (Work Orders, Preventative Maintenance, Etc.)</a:t>
            </a:r>
          </a:p>
          <a:p>
            <a:endParaRPr lang="en-US" dirty="0" smtClean="0"/>
          </a:p>
          <a:p>
            <a:endParaRPr lang="en-US" dirty="0" smtClean="0"/>
          </a:p>
          <a:p>
            <a:endParaRPr lang="en-US" dirty="0"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p:txBody>
          <a:bodyPr/>
          <a:lstStyle/>
          <a:p>
            <a:r>
              <a:rPr lang="en-US" dirty="0" smtClean="0"/>
              <a:t>Facilities Maintenance and Management</a:t>
            </a:r>
          </a:p>
        </p:txBody>
      </p:sp>
      <p:sp>
        <p:nvSpPr>
          <p:cNvPr id="8195" name="Content Placeholder 4"/>
          <p:cNvSpPr>
            <a:spLocks noGrp="1"/>
          </p:cNvSpPr>
          <p:nvPr>
            <p:ph idx="1"/>
          </p:nvPr>
        </p:nvSpPr>
        <p:spPr/>
        <p:txBody>
          <a:bodyPr/>
          <a:lstStyle/>
          <a:p>
            <a:r>
              <a:rPr lang="en-US" sz="3000" dirty="0" smtClean="0"/>
              <a:t>Recover true costs for facilities usage by outside groups</a:t>
            </a:r>
          </a:p>
          <a:p>
            <a:r>
              <a:rPr lang="en-US" sz="3000" dirty="0" smtClean="0"/>
              <a:t>Voluntary land development contributions</a:t>
            </a:r>
          </a:p>
          <a:p>
            <a:r>
              <a:rPr lang="en-US" sz="3000" dirty="0" smtClean="0"/>
              <a:t>Sell air and mineral rights and rent cell tower access</a:t>
            </a:r>
          </a:p>
          <a:p>
            <a:r>
              <a:rPr lang="en-US" sz="3000" dirty="0" smtClean="0"/>
              <a:t>Maintain educational specifications to guide all improvements</a:t>
            </a:r>
          </a:p>
          <a:p>
            <a:r>
              <a:rPr lang="en-US" sz="3000" dirty="0" smtClean="0"/>
              <a:t>Investigate Electricity Demand Response program</a:t>
            </a:r>
          </a:p>
          <a:p>
            <a:endParaRPr lang="en-US" dirty="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Facilities Maintenance and Management</a:t>
            </a:r>
          </a:p>
        </p:txBody>
      </p:sp>
      <p:sp>
        <p:nvSpPr>
          <p:cNvPr id="9219" name="Content Placeholder 2"/>
          <p:cNvSpPr>
            <a:spLocks noGrp="1"/>
          </p:cNvSpPr>
          <p:nvPr>
            <p:ph idx="1"/>
          </p:nvPr>
        </p:nvSpPr>
        <p:spPr/>
        <p:txBody>
          <a:bodyPr/>
          <a:lstStyle/>
          <a:p>
            <a:r>
              <a:rPr lang="en-US" dirty="0" smtClean="0"/>
              <a:t>Share maintenance equipment/services with other districts and municipalities</a:t>
            </a:r>
          </a:p>
          <a:p>
            <a:r>
              <a:rPr lang="en-US" dirty="0" smtClean="0"/>
              <a:t>Sell district vehicles, including maintenance van, reimburse mileage</a:t>
            </a:r>
          </a:p>
          <a:p>
            <a:r>
              <a:rPr lang="en-US" dirty="0" smtClean="0"/>
              <a:t>Run split sessions if temporary bubble in enrollments</a:t>
            </a:r>
          </a:p>
          <a:p>
            <a:r>
              <a:rPr lang="en-US" dirty="0" smtClean="0"/>
              <a:t>Issue keys to minimal number of staff, recall at end of year</a:t>
            </a:r>
          </a:p>
          <a:p>
            <a:pPr>
              <a:buFont typeface="Wingdings" charset="2"/>
              <a:buNone/>
            </a:pPr>
            <a:endParaRPr lang="en-US" dirty="0" smtClean="0"/>
          </a:p>
          <a:p>
            <a:endParaRPr lang="en-US" dirty="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Facilities Staff Management</a:t>
            </a:r>
          </a:p>
        </p:txBody>
      </p:sp>
      <p:sp>
        <p:nvSpPr>
          <p:cNvPr id="15363" name="Content Placeholder 2"/>
          <p:cNvSpPr>
            <a:spLocks noGrp="1"/>
          </p:cNvSpPr>
          <p:nvPr>
            <p:ph idx="1"/>
          </p:nvPr>
        </p:nvSpPr>
        <p:spPr>
          <a:xfrm>
            <a:off x="457200" y="1447800"/>
            <a:ext cx="8229600" cy="4525963"/>
          </a:xfrm>
        </p:spPr>
        <p:txBody>
          <a:bodyPr/>
          <a:lstStyle/>
          <a:p>
            <a:r>
              <a:rPr lang="en-US" sz="2800" dirty="0" smtClean="0"/>
              <a:t>Workload analysis-custodians (ERC custodial staffing formula)</a:t>
            </a:r>
          </a:p>
          <a:p>
            <a:r>
              <a:rPr lang="en-US" sz="2800" dirty="0" smtClean="0"/>
              <a:t>Control Overtime-custodial</a:t>
            </a:r>
          </a:p>
          <a:p>
            <a:r>
              <a:rPr lang="en-US" sz="2800" dirty="0" smtClean="0"/>
              <a:t>Evaluate district staff vs. contractors</a:t>
            </a:r>
          </a:p>
          <a:p>
            <a:r>
              <a:rPr lang="en-US" sz="2800" dirty="0" smtClean="0"/>
              <a:t>Develop performance standards and inspect areas regularly</a:t>
            </a:r>
          </a:p>
          <a:p>
            <a:r>
              <a:rPr lang="en-US" sz="2800" dirty="0" smtClean="0"/>
              <a:t>Minimize non cleaning custodial duties(such as running errands)</a:t>
            </a:r>
          </a:p>
          <a:p>
            <a:r>
              <a:rPr lang="en-US" sz="2800" dirty="0" smtClean="0"/>
              <a:t>Tier skill levels for custodial and housekeeping</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Facilities Staff Management</a:t>
            </a:r>
          </a:p>
        </p:txBody>
      </p:sp>
      <p:sp>
        <p:nvSpPr>
          <p:cNvPr id="16387" name="Content Placeholder 2"/>
          <p:cNvSpPr>
            <a:spLocks noGrp="1"/>
          </p:cNvSpPr>
          <p:nvPr>
            <p:ph idx="1"/>
          </p:nvPr>
        </p:nvSpPr>
        <p:spPr/>
        <p:txBody>
          <a:bodyPr/>
          <a:lstStyle/>
          <a:p>
            <a:r>
              <a:rPr lang="en-US" sz="3000" dirty="0" smtClean="0"/>
              <a:t>Provide effective custodial supervision by facilities professional</a:t>
            </a:r>
          </a:p>
          <a:p>
            <a:r>
              <a:rPr lang="en-US" sz="3000" dirty="0" smtClean="0"/>
              <a:t>Schedule custodial coverage to allow evening and weekend coverage</a:t>
            </a:r>
          </a:p>
          <a:p>
            <a:r>
              <a:rPr lang="en-US" sz="3000" dirty="0" smtClean="0"/>
              <a:t>Consider using team cleaning</a:t>
            </a:r>
          </a:p>
          <a:p>
            <a:r>
              <a:rPr lang="en-US" sz="3000" dirty="0" smtClean="0"/>
              <a:t>Establish cleaning/maintenance standards</a:t>
            </a:r>
          </a:p>
          <a:p>
            <a:pPr>
              <a:buNone/>
            </a:pPr>
            <a:endParaRPr lang="en-US" dirty="0" smtClean="0"/>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Facilities Staff Management</a:t>
            </a:r>
          </a:p>
        </p:txBody>
      </p:sp>
      <p:sp>
        <p:nvSpPr>
          <p:cNvPr id="17411" name="Content Placeholder 2"/>
          <p:cNvSpPr>
            <a:spLocks noGrp="1"/>
          </p:cNvSpPr>
          <p:nvPr>
            <p:ph idx="1"/>
          </p:nvPr>
        </p:nvSpPr>
        <p:spPr/>
        <p:txBody>
          <a:bodyPr/>
          <a:lstStyle/>
          <a:p>
            <a:r>
              <a:rPr lang="en-US" sz="3100" dirty="0" smtClean="0"/>
              <a:t>Reassign non-maintenance duties from maintenance staff to others</a:t>
            </a:r>
          </a:p>
          <a:p>
            <a:r>
              <a:rPr lang="en-US" sz="3100" dirty="0" smtClean="0"/>
              <a:t>Invest in labor saving maintenance/custodial tools and equipment</a:t>
            </a:r>
          </a:p>
          <a:p>
            <a:r>
              <a:rPr lang="en-US" sz="3100" dirty="0" smtClean="0"/>
              <a:t>Train maintenance staff to service HVAC equipment</a:t>
            </a:r>
          </a:p>
          <a:p>
            <a:r>
              <a:rPr lang="en-US" sz="3100" dirty="0" smtClean="0"/>
              <a:t>Maintenance manual specifying maintenance procedures for each building</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Facilities Staff Management</a:t>
            </a:r>
          </a:p>
        </p:txBody>
      </p:sp>
      <p:sp>
        <p:nvSpPr>
          <p:cNvPr id="18435" name="Content Placeholder 2"/>
          <p:cNvSpPr>
            <a:spLocks noGrp="1"/>
          </p:cNvSpPr>
          <p:nvPr>
            <p:ph idx="1"/>
          </p:nvPr>
        </p:nvSpPr>
        <p:spPr/>
        <p:txBody>
          <a:bodyPr/>
          <a:lstStyle/>
          <a:p>
            <a:r>
              <a:rPr lang="en-US" dirty="0" smtClean="0"/>
              <a:t>Minimize the technicians time required for shop and prep work by grouping buildings by type, equipment or other criterion and assigning technicians to those building groups</a:t>
            </a:r>
          </a:p>
          <a:p>
            <a:pPr>
              <a:buFont typeface="Wingdings" charset="2"/>
              <a:buNone/>
            </a:pPr>
            <a:endParaRPr lang="en-US" dirty="0" smtClean="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Finance</a:t>
            </a:r>
            <a:endParaRPr lang="en-US" dirty="0"/>
          </a:p>
        </p:txBody>
      </p:sp>
      <p:sp>
        <p:nvSpPr>
          <p:cNvPr id="2" name="Content Placeholder 1"/>
          <p:cNvSpPr>
            <a:spLocks noGrp="1"/>
          </p:cNvSpPr>
          <p:nvPr>
            <p:ph idx="1"/>
          </p:nvPr>
        </p:nvSpPr>
        <p:spPr>
          <a:xfrm>
            <a:off x="457200" y="1295400"/>
            <a:ext cx="8382000" cy="4495800"/>
          </a:xfrm>
        </p:spPr>
        <p:txBody>
          <a:bodyPr>
            <a:noAutofit/>
          </a:bodyPr>
          <a:lstStyle/>
          <a:p>
            <a:r>
              <a:rPr lang="en-US" sz="2400" dirty="0" smtClean="0"/>
              <a:t>Utilize procurement cards</a:t>
            </a:r>
          </a:p>
          <a:p>
            <a:r>
              <a:rPr lang="en-US" sz="2400" dirty="0" smtClean="0"/>
              <a:t>Ensure all vendor payments are net of sales tax</a:t>
            </a:r>
          </a:p>
          <a:p>
            <a:r>
              <a:rPr lang="en-US" sz="2400" dirty="0" smtClean="0"/>
              <a:t>Ensure all vendor payments are made timely to avoid late payment charges</a:t>
            </a:r>
          </a:p>
          <a:p>
            <a:r>
              <a:rPr lang="en-US" sz="2400" dirty="0" smtClean="0"/>
              <a:t>Pay vendor invoices within discount periods</a:t>
            </a:r>
          </a:p>
          <a:p>
            <a:r>
              <a:rPr lang="en-US" sz="2400" dirty="0" smtClean="0"/>
              <a:t>Daily deposit of cash receipts in all funds</a:t>
            </a:r>
          </a:p>
          <a:p>
            <a:r>
              <a:rPr lang="en-US" sz="2400" dirty="0" smtClean="0"/>
              <a:t>Consolidate checking accounts to maximize investment earnings</a:t>
            </a:r>
          </a:p>
          <a:p>
            <a:r>
              <a:rPr lang="en-US" sz="2400" dirty="0" smtClean="0"/>
              <a:t>Establish fiscal impact analysis procedures for all proposed programs</a:t>
            </a:r>
          </a:p>
          <a:p>
            <a:r>
              <a:rPr lang="en-US" sz="2400" dirty="0" smtClean="0"/>
              <a:t>Evaluate leasing of computers and technology equipment</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Athletics</a:t>
            </a:r>
            <a:endParaRPr lang="en-US" dirty="0"/>
          </a:p>
        </p:txBody>
      </p:sp>
      <p:sp>
        <p:nvSpPr>
          <p:cNvPr id="2" name="Content Placeholder 1"/>
          <p:cNvSpPr>
            <a:spLocks noGrp="1"/>
          </p:cNvSpPr>
          <p:nvPr>
            <p:ph idx="1"/>
          </p:nvPr>
        </p:nvSpPr>
        <p:spPr>
          <a:xfrm>
            <a:off x="457200" y="1295400"/>
            <a:ext cx="8382000" cy="5029200"/>
          </a:xfrm>
        </p:spPr>
        <p:txBody>
          <a:bodyPr>
            <a:normAutofit/>
          </a:bodyPr>
          <a:lstStyle/>
          <a:p>
            <a:r>
              <a:rPr lang="en-US" sz="2800" dirty="0" smtClean="0"/>
              <a:t>Volunteers work gates, do cleanup and other activities at athletic events to reduce school staff overtime</a:t>
            </a:r>
          </a:p>
          <a:p>
            <a:r>
              <a:rPr lang="en-US" sz="2800" dirty="0" smtClean="0"/>
              <a:t>Community Service – Youth Organizations utilized to perform maintenance work on athletic/playing fields</a:t>
            </a:r>
          </a:p>
          <a:p>
            <a:r>
              <a:rPr lang="en-US" sz="2800" dirty="0" smtClean="0"/>
              <a:t>Structure extracurricular programs as self-supporting activities</a:t>
            </a:r>
          </a:p>
          <a:p>
            <a:r>
              <a:rPr lang="en-US" sz="2800" dirty="0" smtClean="0"/>
              <a:t>Limit free passes to individuals performing required or voluntary function</a:t>
            </a:r>
          </a:p>
          <a:p>
            <a:endParaRPr lang="en-US" dirty="0" smtClean="0"/>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Finance</a:t>
            </a:r>
            <a:endParaRPr lang="en-US" dirty="0"/>
          </a:p>
        </p:txBody>
      </p:sp>
      <p:sp>
        <p:nvSpPr>
          <p:cNvPr id="2" name="Content Placeholder 1"/>
          <p:cNvSpPr>
            <a:spLocks noGrp="1"/>
          </p:cNvSpPr>
          <p:nvPr>
            <p:ph idx="1"/>
          </p:nvPr>
        </p:nvSpPr>
        <p:spPr>
          <a:xfrm>
            <a:off x="457200" y="1295400"/>
            <a:ext cx="8382000" cy="4572000"/>
          </a:xfrm>
        </p:spPr>
        <p:txBody>
          <a:bodyPr>
            <a:noAutofit/>
          </a:bodyPr>
          <a:lstStyle/>
          <a:p>
            <a:r>
              <a:rPr lang="en-US" sz="2400" dirty="0" smtClean="0"/>
              <a:t>Always evaluate costs from multiple providers prior to purchasing even with the smallest purchases</a:t>
            </a:r>
          </a:p>
          <a:p>
            <a:r>
              <a:rPr lang="en-US" sz="2400" dirty="0" smtClean="0"/>
              <a:t>Use coupons and special promotions to receive vendors discounts</a:t>
            </a:r>
          </a:p>
          <a:p>
            <a:r>
              <a:rPr lang="en-US" sz="2400" dirty="0" smtClean="0"/>
              <a:t>Determine whether vendors use online ordering and offer additional discounts</a:t>
            </a:r>
          </a:p>
          <a:p>
            <a:r>
              <a:rPr lang="en-US" sz="2400" dirty="0" smtClean="0"/>
              <a:t>Consolidate shipping destination to save freight charges</a:t>
            </a:r>
          </a:p>
          <a:p>
            <a:r>
              <a:rPr lang="en-US" sz="2400" dirty="0" smtClean="0"/>
              <a:t>Ask for free shipping and handling</a:t>
            </a:r>
          </a:p>
          <a:p>
            <a:r>
              <a:rPr lang="en-US" sz="2400" dirty="0" smtClean="0"/>
              <a:t>Direct deposit for travel reimbursements</a:t>
            </a:r>
          </a:p>
          <a:p>
            <a:r>
              <a:rPr lang="en-US" sz="2400" dirty="0" smtClean="0"/>
              <a:t>Utilize sweep accounts</a:t>
            </a:r>
          </a:p>
          <a:p>
            <a:endParaRPr lang="en-US" sz="2400" dirty="0" smtClean="0"/>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Finance</a:t>
            </a:r>
            <a:endParaRPr lang="en-US" dirty="0"/>
          </a:p>
        </p:txBody>
      </p:sp>
      <p:sp>
        <p:nvSpPr>
          <p:cNvPr id="2" name="Content Placeholder 1"/>
          <p:cNvSpPr>
            <a:spLocks noGrp="1"/>
          </p:cNvSpPr>
          <p:nvPr>
            <p:ph idx="1"/>
          </p:nvPr>
        </p:nvSpPr>
        <p:spPr>
          <a:xfrm>
            <a:off x="457200" y="1295400"/>
            <a:ext cx="8382000" cy="4495800"/>
          </a:xfrm>
        </p:spPr>
        <p:txBody>
          <a:bodyPr>
            <a:noAutofit/>
          </a:bodyPr>
          <a:lstStyle/>
          <a:p>
            <a:r>
              <a:rPr lang="en-US" sz="2800" dirty="0" smtClean="0"/>
              <a:t>Charge fee for use of equipment/fitness facility</a:t>
            </a:r>
          </a:p>
          <a:p>
            <a:r>
              <a:rPr lang="en-US" sz="2800" dirty="0" smtClean="0"/>
              <a:t>EasyProcure - Create an electronic transfer instead of multiple credit card payments</a:t>
            </a:r>
          </a:p>
          <a:p>
            <a:r>
              <a:rPr lang="en-US" sz="2800" dirty="0" smtClean="0"/>
              <a:t>Purchase used furniture / equipment instead of new</a:t>
            </a:r>
          </a:p>
          <a:p>
            <a:r>
              <a:rPr lang="en-US" sz="2800" dirty="0" smtClean="0"/>
              <a:t>Asset sales</a:t>
            </a:r>
          </a:p>
          <a:p>
            <a:r>
              <a:rPr lang="en-US" sz="2800" dirty="0" smtClean="0"/>
              <a:t>Evaluate in-house vs. contracted services such as tax bill printing, etc.</a:t>
            </a:r>
          </a:p>
          <a:p>
            <a:r>
              <a:rPr lang="en-US" sz="2800" dirty="0" smtClean="0"/>
              <a:t>Lease or rent musical instruments</a:t>
            </a:r>
          </a:p>
          <a:p>
            <a:pPr>
              <a:buNone/>
            </a:pP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Food Service</a:t>
            </a:r>
            <a:endParaRPr lang="en-US" dirty="0"/>
          </a:p>
        </p:txBody>
      </p:sp>
      <p:sp>
        <p:nvSpPr>
          <p:cNvPr id="2" name="Content Placeholder 1"/>
          <p:cNvSpPr>
            <a:spLocks noGrp="1"/>
          </p:cNvSpPr>
          <p:nvPr>
            <p:ph idx="1"/>
          </p:nvPr>
        </p:nvSpPr>
        <p:spPr>
          <a:xfrm>
            <a:off x="457200" y="1600200"/>
            <a:ext cx="8458200" cy="4525963"/>
          </a:xfrm>
        </p:spPr>
        <p:txBody>
          <a:bodyPr>
            <a:normAutofit fontScale="92500" lnSpcReduction="20000"/>
          </a:bodyPr>
          <a:lstStyle/>
          <a:p>
            <a:r>
              <a:rPr lang="en-US" sz="2800" dirty="0" smtClean="0"/>
              <a:t>Participate in the National School Lunch Program</a:t>
            </a:r>
          </a:p>
          <a:p>
            <a:r>
              <a:rPr lang="en-US" sz="2800" dirty="0" smtClean="0"/>
              <a:t>Universal feeding program-statistical sampling rather than parents completing F&amp;R applications</a:t>
            </a:r>
          </a:p>
          <a:p>
            <a:r>
              <a:rPr lang="en-US" sz="2800" dirty="0" smtClean="0"/>
              <a:t>Investigate Contracted Food Service</a:t>
            </a:r>
          </a:p>
          <a:p>
            <a:r>
              <a:rPr lang="en-US" sz="2800" dirty="0" smtClean="0"/>
              <a:t>Use PASBO and PDE mentor program to assist schools with developing cost reduction procedures and practices.</a:t>
            </a:r>
          </a:p>
          <a:p>
            <a:r>
              <a:rPr lang="en-US" sz="2800" dirty="0" smtClean="0"/>
              <a:t>Centralize food preparation in a central kitchen to maximize staff productivity and minimize equipment expense.</a:t>
            </a:r>
          </a:p>
          <a:p>
            <a:r>
              <a:rPr lang="en-US" sz="2800" dirty="0" smtClean="0"/>
              <a:t>Warehouse USDA commodities</a:t>
            </a:r>
          </a:p>
          <a:p>
            <a:r>
              <a:rPr lang="en-US" sz="2800" dirty="0" smtClean="0"/>
              <a:t>Fully utilize commodity allocations</a:t>
            </a:r>
          </a:p>
          <a:p>
            <a:pPr>
              <a:buNone/>
            </a:pPr>
            <a:endParaRPr lang="en-US" sz="28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Food Service</a:t>
            </a:r>
            <a:endParaRPr lang="en-US" dirty="0"/>
          </a:p>
        </p:txBody>
      </p:sp>
      <p:sp>
        <p:nvSpPr>
          <p:cNvPr id="2" name="Content Placeholder 1"/>
          <p:cNvSpPr>
            <a:spLocks noGrp="1"/>
          </p:cNvSpPr>
          <p:nvPr>
            <p:ph idx="1"/>
          </p:nvPr>
        </p:nvSpPr>
        <p:spPr>
          <a:xfrm>
            <a:off x="228600" y="1447800"/>
            <a:ext cx="8686800" cy="4343400"/>
          </a:xfrm>
        </p:spPr>
        <p:txBody>
          <a:bodyPr>
            <a:normAutofit fontScale="25000" lnSpcReduction="20000"/>
          </a:bodyPr>
          <a:lstStyle/>
          <a:p>
            <a:r>
              <a:rPr lang="en-US" sz="9600" dirty="0" smtClean="0"/>
              <a:t>Increase lunch prices for students and faculty, particularly a la carte items.</a:t>
            </a:r>
          </a:p>
          <a:p>
            <a:r>
              <a:rPr lang="en-US" sz="9600" dirty="0" smtClean="0"/>
              <a:t>Provide option for parents to purchase classroom party food from the school foodservice program.</a:t>
            </a:r>
          </a:p>
          <a:p>
            <a:r>
              <a:rPr lang="en-US" sz="9600" dirty="0" smtClean="0"/>
              <a:t>Investigate competitive bidding of all food and supplies</a:t>
            </a:r>
          </a:p>
          <a:p>
            <a:r>
              <a:rPr lang="en-US" sz="9600" dirty="0" smtClean="0"/>
              <a:t>Combine food service and home economics bids for food</a:t>
            </a:r>
          </a:p>
          <a:p>
            <a:r>
              <a:rPr lang="en-US" sz="9600" dirty="0" smtClean="0"/>
              <a:t>Use group bids for best pricing</a:t>
            </a:r>
          </a:p>
          <a:p>
            <a:r>
              <a:rPr lang="en-US" sz="9600" dirty="0" smtClean="0"/>
              <a:t>Analyze the value of food service contributions to overhead expenses</a:t>
            </a:r>
          </a:p>
          <a:p>
            <a:r>
              <a:rPr lang="en-US" sz="9600" dirty="0" smtClean="0"/>
              <a:t>Promote Free and Reduced meal applications</a:t>
            </a:r>
          </a:p>
          <a:p>
            <a:r>
              <a:rPr lang="en-US" sz="9600" dirty="0" smtClean="0"/>
              <a:t>Have food service management company contract with school for use of school personnel to repair equipment </a:t>
            </a:r>
          </a:p>
          <a:p>
            <a:endParaRPr lang="en-US" sz="8000"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Service</a:t>
            </a:r>
            <a:endParaRPr lang="en-US" dirty="0"/>
          </a:p>
        </p:txBody>
      </p:sp>
      <p:sp>
        <p:nvSpPr>
          <p:cNvPr id="3" name="Content Placeholder 2"/>
          <p:cNvSpPr>
            <a:spLocks noGrp="1"/>
          </p:cNvSpPr>
          <p:nvPr>
            <p:ph idx="1"/>
          </p:nvPr>
        </p:nvSpPr>
        <p:spPr>
          <a:xfrm>
            <a:off x="228600" y="1371600"/>
            <a:ext cx="8686800" cy="4525963"/>
          </a:xfrm>
        </p:spPr>
        <p:txBody>
          <a:bodyPr/>
          <a:lstStyle/>
          <a:p>
            <a:r>
              <a:rPr lang="en-US" sz="2800" dirty="0" smtClean="0"/>
              <a:t>Institute Breakfast Program</a:t>
            </a:r>
          </a:p>
          <a:p>
            <a:r>
              <a:rPr lang="en-US" sz="2800" dirty="0" smtClean="0"/>
              <a:t>Promote  breakfast program</a:t>
            </a:r>
          </a:p>
          <a:p>
            <a:r>
              <a:rPr lang="en-US" sz="2800" dirty="0" smtClean="0"/>
              <a:t>Participate in the PDE SN Incentive program, especially at the elementary school level.</a:t>
            </a:r>
          </a:p>
          <a:p>
            <a:r>
              <a:rPr lang="en-US" sz="2800" dirty="0" smtClean="0"/>
              <a:t>Sell discarded metal equipment to scrap dealers</a:t>
            </a:r>
          </a:p>
          <a:p>
            <a:r>
              <a:rPr lang="en-US" sz="2800" dirty="0" smtClean="0"/>
              <a:t>Use compactor to reduce size of waste containers needed and reduce waste removal fees.</a:t>
            </a:r>
          </a:p>
          <a:p>
            <a:endParaRPr 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Service</a:t>
            </a:r>
            <a:endParaRPr lang="en-US" dirty="0"/>
          </a:p>
        </p:txBody>
      </p:sp>
      <p:sp>
        <p:nvSpPr>
          <p:cNvPr id="3" name="Content Placeholder 2"/>
          <p:cNvSpPr>
            <a:spLocks noGrp="1"/>
          </p:cNvSpPr>
          <p:nvPr>
            <p:ph idx="1"/>
          </p:nvPr>
        </p:nvSpPr>
        <p:spPr>
          <a:xfrm>
            <a:off x="304800" y="1447800"/>
            <a:ext cx="8534400" cy="4525963"/>
          </a:xfrm>
        </p:spPr>
        <p:txBody>
          <a:bodyPr/>
          <a:lstStyle/>
          <a:p>
            <a:r>
              <a:rPr lang="en-US" sz="2800" dirty="0" smtClean="0"/>
              <a:t>Promote Free and Reduced meal applications</a:t>
            </a:r>
          </a:p>
          <a:p>
            <a:r>
              <a:rPr lang="en-US" sz="2800" dirty="0" smtClean="0"/>
              <a:t>Institute Breakfast Program</a:t>
            </a:r>
          </a:p>
          <a:p>
            <a:r>
              <a:rPr lang="en-US" sz="2800" dirty="0" smtClean="0"/>
              <a:t>Promote  breakfast program</a:t>
            </a:r>
          </a:p>
          <a:p>
            <a:r>
              <a:rPr lang="en-US" sz="2800" dirty="0" smtClean="0"/>
              <a:t>Consider participation in the PDE SN Incentive program, especially at the elementary school level.</a:t>
            </a:r>
          </a:p>
          <a:p>
            <a:r>
              <a:rPr lang="en-US" sz="2800" dirty="0" smtClean="0"/>
              <a:t>Sell discarded metal equipment to scrap dealers</a:t>
            </a:r>
          </a:p>
          <a:p>
            <a:r>
              <a:rPr lang="en-US" sz="2800" dirty="0" smtClean="0"/>
              <a:t>Use compactor to reduce size of waste containers needed and reduce waste removal fees.</a:t>
            </a:r>
          </a:p>
          <a:p>
            <a:endParaRPr lang="en-US" sz="2800" dirty="0" smtClean="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2"/>
          <p:cNvSpPr>
            <a:spLocks noGrp="1"/>
          </p:cNvSpPr>
          <p:nvPr>
            <p:ph type="title"/>
          </p:nvPr>
        </p:nvSpPr>
        <p:spPr/>
        <p:txBody>
          <a:bodyPr/>
          <a:lstStyle/>
          <a:p>
            <a:r>
              <a:rPr lang="en-US" dirty="0" smtClean="0"/>
              <a:t>Grants</a:t>
            </a:r>
          </a:p>
        </p:txBody>
      </p:sp>
      <p:sp>
        <p:nvSpPr>
          <p:cNvPr id="49155" name="Content Placeholder 1"/>
          <p:cNvSpPr>
            <a:spLocks noGrp="1"/>
          </p:cNvSpPr>
          <p:nvPr>
            <p:ph idx="1"/>
          </p:nvPr>
        </p:nvSpPr>
        <p:spPr/>
        <p:txBody>
          <a:bodyPr/>
          <a:lstStyle/>
          <a:p>
            <a:r>
              <a:rPr lang="en-US" dirty="0" smtClean="0"/>
              <a:t>Corporate support of grant applications</a:t>
            </a:r>
          </a:p>
          <a:p>
            <a:r>
              <a:rPr lang="en-US" dirty="0" smtClean="0"/>
              <a:t>Hire or contract for a grant writer (possibly on a commission basis)</a:t>
            </a:r>
          </a:p>
          <a:p>
            <a:r>
              <a:rPr lang="en-US" dirty="0" smtClean="0"/>
              <a:t>Utilize community groups for grant writing</a:t>
            </a:r>
          </a:p>
          <a:p>
            <a:r>
              <a:rPr lang="en-US" dirty="0" smtClean="0"/>
              <a:t>Foundation support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2"/>
          <p:cNvSpPr>
            <a:spLocks noGrp="1"/>
          </p:cNvSpPr>
          <p:nvPr>
            <p:ph type="title"/>
          </p:nvPr>
        </p:nvSpPr>
        <p:spPr/>
        <p:txBody>
          <a:bodyPr/>
          <a:lstStyle/>
          <a:p>
            <a:r>
              <a:rPr lang="en-US" dirty="0" smtClean="0"/>
              <a:t>Healthcare</a:t>
            </a:r>
          </a:p>
        </p:txBody>
      </p:sp>
      <p:sp>
        <p:nvSpPr>
          <p:cNvPr id="107522" name="Content Placeholder 1"/>
          <p:cNvSpPr>
            <a:spLocks noGrp="1"/>
          </p:cNvSpPr>
          <p:nvPr>
            <p:ph idx="1"/>
          </p:nvPr>
        </p:nvSpPr>
        <p:spPr>
          <a:xfrm>
            <a:off x="457200" y="1447800"/>
            <a:ext cx="8229600" cy="4525963"/>
          </a:xfrm>
        </p:spPr>
        <p:txBody>
          <a:bodyPr/>
          <a:lstStyle/>
          <a:p>
            <a:r>
              <a:rPr lang="en-US" sz="2800" dirty="0" smtClean="0"/>
              <a:t>Multi-tier Prescription Drugs</a:t>
            </a:r>
          </a:p>
          <a:p>
            <a:r>
              <a:rPr lang="en-US" sz="2800" dirty="0" smtClean="0"/>
              <a:t>Self-funded program with reinsurance</a:t>
            </a:r>
          </a:p>
          <a:p>
            <a:r>
              <a:rPr lang="en-US" sz="2800" dirty="0" smtClean="0"/>
              <a:t>Premium share</a:t>
            </a:r>
          </a:p>
          <a:p>
            <a:r>
              <a:rPr lang="en-US" sz="2800" dirty="0" smtClean="0"/>
              <a:t>Managed care program</a:t>
            </a:r>
          </a:p>
          <a:p>
            <a:r>
              <a:rPr lang="en-US" sz="2800" dirty="0" smtClean="0"/>
              <a:t>Increase premium share for dependants discourages duplicate coverage</a:t>
            </a:r>
          </a:p>
          <a:p>
            <a:r>
              <a:rPr lang="en-US" sz="2800" dirty="0" smtClean="0"/>
              <a:t>Post-retirement healthcare benefit eligibility, more years service required</a:t>
            </a:r>
          </a:p>
          <a:p>
            <a:r>
              <a:rPr lang="en-US" sz="2800" dirty="0" smtClean="0"/>
              <a:t>Preferred Provider Organizations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2"/>
          <p:cNvSpPr>
            <a:spLocks noGrp="1"/>
          </p:cNvSpPr>
          <p:nvPr>
            <p:ph type="title"/>
          </p:nvPr>
        </p:nvSpPr>
        <p:spPr/>
        <p:txBody>
          <a:bodyPr/>
          <a:lstStyle/>
          <a:p>
            <a:r>
              <a:rPr lang="en-US" dirty="0" smtClean="0"/>
              <a:t>Healthcare</a:t>
            </a:r>
          </a:p>
        </p:txBody>
      </p:sp>
      <p:sp>
        <p:nvSpPr>
          <p:cNvPr id="109570" name="Content Placeholder 1"/>
          <p:cNvSpPr>
            <a:spLocks noGrp="1"/>
          </p:cNvSpPr>
          <p:nvPr>
            <p:ph idx="1"/>
          </p:nvPr>
        </p:nvSpPr>
        <p:spPr>
          <a:xfrm>
            <a:off x="304800" y="1295400"/>
            <a:ext cx="8610600" cy="4525963"/>
          </a:xfrm>
        </p:spPr>
        <p:txBody>
          <a:bodyPr/>
          <a:lstStyle/>
          <a:p>
            <a:r>
              <a:rPr lang="en-US" sz="2800" dirty="0" smtClean="0"/>
              <a:t>Wellness program</a:t>
            </a:r>
          </a:p>
          <a:p>
            <a:r>
              <a:rPr lang="en-US" sz="2800" dirty="0" smtClean="0"/>
              <a:t>Dental insurance consortium</a:t>
            </a:r>
          </a:p>
          <a:p>
            <a:r>
              <a:rPr lang="en-US" sz="2800" dirty="0" smtClean="0"/>
              <a:t>Premium reduction for employees meeting 14 health indicators</a:t>
            </a:r>
          </a:p>
          <a:p>
            <a:r>
              <a:rPr lang="en-US" sz="2800" dirty="0" smtClean="0"/>
              <a:t>Buy-out plan for employees with access to another health plan</a:t>
            </a:r>
          </a:p>
          <a:p>
            <a:r>
              <a:rPr lang="en-US" sz="2800" dirty="0" smtClean="0"/>
              <a:t>Cash payments in lieu of health insurance benefits</a:t>
            </a:r>
          </a:p>
          <a:p>
            <a:r>
              <a:rPr lang="en-US" sz="2800" dirty="0" smtClean="0"/>
              <a:t>Increase premium share and deductibles</a:t>
            </a:r>
          </a:p>
          <a:p>
            <a:r>
              <a:rPr lang="en-US" sz="2800" dirty="0" smtClean="0"/>
              <a:t>Tiered eligibility for employees</a:t>
            </a:r>
          </a:p>
          <a:p>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p:txBody>
          <a:bodyPr/>
          <a:lstStyle/>
          <a:p>
            <a:r>
              <a:rPr lang="en-US" dirty="0" smtClean="0"/>
              <a:t>Instruction</a:t>
            </a:r>
          </a:p>
        </p:txBody>
      </p:sp>
      <p:sp>
        <p:nvSpPr>
          <p:cNvPr id="54275" name="Content Placeholder 1"/>
          <p:cNvSpPr>
            <a:spLocks noGrp="1"/>
          </p:cNvSpPr>
          <p:nvPr>
            <p:ph idx="1"/>
          </p:nvPr>
        </p:nvSpPr>
        <p:spPr>
          <a:xfrm>
            <a:off x="457200" y="1219200"/>
            <a:ext cx="8229600" cy="4525963"/>
          </a:xfrm>
        </p:spPr>
        <p:txBody>
          <a:bodyPr/>
          <a:lstStyle/>
          <a:p>
            <a:r>
              <a:rPr lang="en-US" sz="2800" dirty="0" smtClean="0"/>
              <a:t>Share vocational education</a:t>
            </a:r>
          </a:p>
          <a:p>
            <a:r>
              <a:rPr lang="en-US" sz="2800" dirty="0" smtClean="0"/>
              <a:t>Interlibrary loan program</a:t>
            </a:r>
          </a:p>
          <a:p>
            <a:r>
              <a:rPr lang="en-US" sz="2800" dirty="0" smtClean="0"/>
              <a:t>Interschool loan of instructional resources</a:t>
            </a:r>
          </a:p>
          <a:p>
            <a:r>
              <a:rPr lang="en-US" sz="2800" dirty="0" smtClean="0"/>
              <a:t>Contract physical education</a:t>
            </a:r>
          </a:p>
          <a:p>
            <a:r>
              <a:rPr lang="en-US" sz="2800" dirty="0" smtClean="0"/>
              <a:t>Align pre-school, child care, mental/social services with district programs</a:t>
            </a:r>
          </a:p>
          <a:p>
            <a:r>
              <a:rPr lang="en-US" sz="2800" dirty="0" smtClean="0"/>
              <a:t>Share electronic courseware through consortium</a:t>
            </a:r>
          </a:p>
          <a:p>
            <a:r>
              <a:rPr lang="en-US" sz="2800" dirty="0" smtClean="0"/>
              <a:t>Increase on-line learning</a:t>
            </a:r>
          </a:p>
          <a:p>
            <a:r>
              <a:rPr lang="en-US" sz="2800" dirty="0" smtClean="0"/>
              <a:t>Eliminate low utilization elective courses that have a high per unit cost</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Athletics</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600" dirty="0" smtClean="0"/>
              <a:t>In-house laundry</a:t>
            </a:r>
          </a:p>
          <a:p>
            <a:r>
              <a:rPr lang="en-US" sz="2600" dirty="0" smtClean="0"/>
              <a:t>Athletic boosters pay sports insurance</a:t>
            </a:r>
          </a:p>
          <a:p>
            <a:r>
              <a:rPr lang="en-US" sz="2600" dirty="0" smtClean="0"/>
              <a:t>Evaluate programs with low participation (within restrictions of Title IX)</a:t>
            </a:r>
          </a:p>
          <a:p>
            <a:r>
              <a:rPr lang="en-US" sz="2600" dirty="0" smtClean="0"/>
              <a:t>Eliminate or increase restrictions for charter buses</a:t>
            </a:r>
          </a:p>
          <a:p>
            <a:r>
              <a:rPr lang="en-US" sz="2600" dirty="0" smtClean="0"/>
              <a:t>Male / female teams to travel together</a:t>
            </a:r>
          </a:p>
          <a:p>
            <a:r>
              <a:rPr lang="en-US" sz="2600" dirty="0" smtClean="0"/>
              <a:t>Evaluate Need for JV / Junior high/Middle school sports</a:t>
            </a:r>
          </a:p>
          <a:p>
            <a:pPr>
              <a:buNone/>
            </a:pPr>
            <a:endParaRPr lang="en-US" dirty="0" smtClean="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2"/>
          <p:cNvSpPr>
            <a:spLocks noGrp="1"/>
          </p:cNvSpPr>
          <p:nvPr>
            <p:ph type="title"/>
          </p:nvPr>
        </p:nvSpPr>
        <p:spPr/>
        <p:txBody>
          <a:bodyPr/>
          <a:lstStyle/>
          <a:p>
            <a:r>
              <a:rPr lang="en-US" dirty="0" smtClean="0"/>
              <a:t>Instruction</a:t>
            </a:r>
          </a:p>
        </p:txBody>
      </p:sp>
      <p:sp>
        <p:nvSpPr>
          <p:cNvPr id="55299" name="Content Placeholder 1"/>
          <p:cNvSpPr>
            <a:spLocks noGrp="1"/>
          </p:cNvSpPr>
          <p:nvPr>
            <p:ph idx="1"/>
          </p:nvPr>
        </p:nvSpPr>
        <p:spPr>
          <a:xfrm>
            <a:off x="381000" y="1219200"/>
            <a:ext cx="8229600" cy="4525963"/>
          </a:xfrm>
        </p:spPr>
        <p:txBody>
          <a:bodyPr/>
          <a:lstStyle/>
          <a:p>
            <a:r>
              <a:rPr lang="en-US" dirty="0" smtClean="0"/>
              <a:t>Determine cost benefit including potential additional charter school costs of eliminating full day kindergarten</a:t>
            </a:r>
          </a:p>
          <a:p>
            <a:r>
              <a:rPr lang="en-US" dirty="0" smtClean="0"/>
              <a:t>Early intervention programs to reduce costs over long term</a:t>
            </a:r>
          </a:p>
          <a:p>
            <a:r>
              <a:rPr lang="en-US" dirty="0" smtClean="0"/>
              <a:t>Drop classes within classifications</a:t>
            </a:r>
          </a:p>
          <a:p>
            <a:r>
              <a:rPr lang="en-US" dirty="0" smtClean="0"/>
              <a:t>Annual Share Fair of teacher supplies-spring cleaning and exchange</a:t>
            </a:r>
          </a:p>
          <a:p>
            <a:r>
              <a:rPr lang="en-US" dirty="0" smtClean="0"/>
              <a:t>Clustering early childhood into centers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p:txBody>
          <a:bodyPr/>
          <a:lstStyle/>
          <a:p>
            <a:r>
              <a:rPr lang="en-US" dirty="0" smtClean="0"/>
              <a:t>Insurance</a:t>
            </a:r>
          </a:p>
        </p:txBody>
      </p:sp>
      <p:sp>
        <p:nvSpPr>
          <p:cNvPr id="8195" name="Content Placeholder 1"/>
          <p:cNvSpPr>
            <a:spLocks noGrp="1"/>
          </p:cNvSpPr>
          <p:nvPr>
            <p:ph idx="1"/>
          </p:nvPr>
        </p:nvSpPr>
        <p:spPr>
          <a:xfrm>
            <a:off x="533400" y="1371600"/>
            <a:ext cx="8229600" cy="4525963"/>
          </a:xfrm>
        </p:spPr>
        <p:txBody>
          <a:bodyPr/>
          <a:lstStyle/>
          <a:p>
            <a:r>
              <a:rPr lang="en-US" sz="2400" dirty="0" smtClean="0"/>
              <a:t>Increase deductible for property insurance after consultation with insurance advisor</a:t>
            </a:r>
          </a:p>
          <a:p>
            <a:r>
              <a:rPr lang="en-US" sz="2400" dirty="0" smtClean="0"/>
              <a:t>Proper Insurance coverage for individuals/ organizations outside of the LEA when utilizing school property </a:t>
            </a:r>
          </a:p>
          <a:p>
            <a:r>
              <a:rPr lang="en-US" sz="2400" dirty="0" smtClean="0"/>
              <a:t>Require certificate of insurance</a:t>
            </a:r>
          </a:p>
          <a:p>
            <a:r>
              <a:rPr lang="en-US" sz="2400" dirty="0" smtClean="0"/>
              <a:t>Limits on C of I should be equal or exceed LEA coverages – List LEA as additional insured</a:t>
            </a:r>
          </a:p>
          <a:p>
            <a:r>
              <a:rPr lang="en-US" sz="2400" dirty="0" smtClean="0"/>
              <a:t>Have Broker of Record analyze cost of coverage from limited availability of vendors offering coverage</a:t>
            </a:r>
          </a:p>
          <a:p>
            <a:r>
              <a:rPr lang="en-US" sz="2400" dirty="0" smtClean="0"/>
              <a:t>Price-out coverage on regular basis – RFP Process</a:t>
            </a:r>
          </a:p>
          <a:p>
            <a:r>
              <a:rPr lang="en-US" sz="2400" dirty="0" smtClean="0"/>
              <a:t>Examination of Riders to Policies</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2"/>
          <p:cNvSpPr>
            <a:spLocks noGrp="1"/>
          </p:cNvSpPr>
          <p:nvPr>
            <p:ph type="title"/>
          </p:nvPr>
        </p:nvSpPr>
        <p:spPr/>
        <p:txBody>
          <a:bodyPr/>
          <a:lstStyle/>
          <a:p>
            <a:r>
              <a:rPr lang="en-US" dirty="0" smtClean="0"/>
              <a:t>Intergovernmental Cooperation</a:t>
            </a:r>
          </a:p>
        </p:txBody>
      </p:sp>
      <p:sp>
        <p:nvSpPr>
          <p:cNvPr id="57347" name="Content Placeholder 1"/>
          <p:cNvSpPr>
            <a:spLocks noGrp="1"/>
          </p:cNvSpPr>
          <p:nvPr>
            <p:ph idx="1"/>
          </p:nvPr>
        </p:nvSpPr>
        <p:spPr>
          <a:xfrm>
            <a:off x="457200" y="1371600"/>
            <a:ext cx="8229600" cy="4754563"/>
          </a:xfrm>
        </p:spPr>
        <p:txBody>
          <a:bodyPr/>
          <a:lstStyle/>
          <a:p>
            <a:r>
              <a:rPr lang="en-US" sz="2400" dirty="0" smtClean="0"/>
              <a:t>Municipal government mows some lawns</a:t>
            </a:r>
          </a:p>
          <a:p>
            <a:r>
              <a:rPr lang="en-US" sz="2400" dirty="0" smtClean="0"/>
              <a:t>Coordinate youth services/programs</a:t>
            </a:r>
          </a:p>
          <a:p>
            <a:r>
              <a:rPr lang="en-US" sz="2400" dirty="0" smtClean="0"/>
              <a:t>Share warehousing services with local government</a:t>
            </a:r>
          </a:p>
          <a:p>
            <a:r>
              <a:rPr lang="en-US" sz="2400" dirty="0" smtClean="0"/>
              <a:t>Share field mowing and athletic facilities with local recreation departments and other agencies</a:t>
            </a:r>
          </a:p>
          <a:p>
            <a:r>
              <a:rPr lang="en-US" sz="2400" dirty="0" smtClean="0"/>
              <a:t>Library services</a:t>
            </a:r>
          </a:p>
          <a:p>
            <a:r>
              <a:rPr lang="en-US" sz="2400" dirty="0" smtClean="0"/>
              <a:t>Shared services with PennDOT and other local municipalities</a:t>
            </a:r>
          </a:p>
          <a:p>
            <a:r>
              <a:rPr lang="en-US" sz="2400" dirty="0" smtClean="0"/>
              <a:t>Work with taxing authorities (i.e.: printing Bills)</a:t>
            </a:r>
          </a:p>
          <a:p>
            <a:r>
              <a:rPr lang="en-US" sz="2400" dirty="0" smtClean="0"/>
              <a:t>Review of zoning and land development re: cost on school construction/fees/placement of schools</a:t>
            </a:r>
          </a:p>
          <a:p>
            <a:endParaRPr lang="en-US"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tle 2"/>
          <p:cNvSpPr>
            <a:spLocks noGrp="1"/>
          </p:cNvSpPr>
          <p:nvPr>
            <p:ph type="title"/>
          </p:nvPr>
        </p:nvSpPr>
        <p:spPr/>
        <p:txBody>
          <a:bodyPr/>
          <a:lstStyle/>
          <a:p>
            <a:r>
              <a:rPr lang="en-US" dirty="0" smtClean="0"/>
              <a:t>Intermediate Unit Services</a:t>
            </a:r>
          </a:p>
        </p:txBody>
      </p:sp>
      <p:sp>
        <p:nvSpPr>
          <p:cNvPr id="119810" name="Content Placeholder 1"/>
          <p:cNvSpPr>
            <a:spLocks noGrp="1"/>
          </p:cNvSpPr>
          <p:nvPr>
            <p:ph idx="1"/>
          </p:nvPr>
        </p:nvSpPr>
        <p:spPr/>
        <p:txBody>
          <a:bodyPr/>
          <a:lstStyle/>
          <a:p>
            <a:pPr>
              <a:buNone/>
            </a:pPr>
            <a:endParaRPr lang="en-US" sz="2800" dirty="0" smtClean="0"/>
          </a:p>
          <a:p>
            <a:r>
              <a:rPr lang="en-US" sz="2800" dirty="0" smtClean="0"/>
              <a:t>Production of educational services</a:t>
            </a:r>
          </a:p>
          <a:p>
            <a:r>
              <a:rPr lang="en-US" sz="2800" dirty="0" smtClean="0"/>
              <a:t>Media services</a:t>
            </a:r>
          </a:p>
          <a:p>
            <a:r>
              <a:rPr lang="en-US" sz="2800" dirty="0" smtClean="0"/>
              <a:t>Management information systems</a:t>
            </a:r>
          </a:p>
          <a:p>
            <a:r>
              <a:rPr lang="en-US" sz="2800" dirty="0" smtClean="0"/>
              <a:t>Act 48 Software</a:t>
            </a:r>
          </a:p>
          <a:p>
            <a:r>
              <a:rPr lang="en-US" sz="2800" dirty="0" smtClean="0"/>
              <a:t>Online Advanced Placement test review tools</a:t>
            </a:r>
          </a:p>
          <a:p>
            <a:r>
              <a:rPr lang="en-US" sz="2800" dirty="0" smtClean="0"/>
              <a:t>Standardized Test Scoring</a:t>
            </a:r>
          </a:p>
          <a:p>
            <a:endParaRPr lang="en-US"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2"/>
          <p:cNvSpPr>
            <a:spLocks noGrp="1"/>
          </p:cNvSpPr>
          <p:nvPr>
            <p:ph type="title"/>
          </p:nvPr>
        </p:nvSpPr>
        <p:spPr/>
        <p:txBody>
          <a:bodyPr/>
          <a:lstStyle/>
          <a:p>
            <a:r>
              <a:rPr lang="en-US" dirty="0" smtClean="0"/>
              <a:t>Intermediate Unit Services</a:t>
            </a:r>
          </a:p>
        </p:txBody>
      </p:sp>
      <p:sp>
        <p:nvSpPr>
          <p:cNvPr id="121858" name="Content Placeholder 1"/>
          <p:cNvSpPr>
            <a:spLocks noGrp="1"/>
          </p:cNvSpPr>
          <p:nvPr>
            <p:ph idx="1"/>
          </p:nvPr>
        </p:nvSpPr>
        <p:spPr/>
        <p:txBody>
          <a:bodyPr/>
          <a:lstStyle/>
          <a:p>
            <a:r>
              <a:rPr lang="en-US" sz="2800" dirty="0" smtClean="0"/>
              <a:t>Resource room for creation of classroom instructional materials</a:t>
            </a:r>
          </a:p>
          <a:p>
            <a:r>
              <a:rPr lang="en-US" sz="2800" dirty="0" smtClean="0"/>
              <a:t>Repair of AV, computer, and science equipment</a:t>
            </a:r>
          </a:p>
          <a:p>
            <a:r>
              <a:rPr lang="en-US" sz="2800" dirty="0" smtClean="0"/>
              <a:t>Wide area network services</a:t>
            </a:r>
          </a:p>
          <a:p>
            <a:r>
              <a:rPr lang="en-US" sz="2800" dirty="0" smtClean="0"/>
              <a:t>Technology consultation</a:t>
            </a:r>
          </a:p>
          <a:p>
            <a:r>
              <a:rPr lang="en-US" sz="2800" dirty="0" smtClean="0"/>
              <a:t>Video services-TV studios, video production, videoconferencing</a:t>
            </a:r>
          </a:p>
          <a:p>
            <a:endParaRPr 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2"/>
          <p:cNvSpPr>
            <a:spLocks noGrp="1"/>
          </p:cNvSpPr>
          <p:nvPr>
            <p:ph type="title"/>
          </p:nvPr>
        </p:nvSpPr>
        <p:spPr/>
        <p:txBody>
          <a:bodyPr/>
          <a:lstStyle/>
          <a:p>
            <a:r>
              <a:rPr lang="en-US" dirty="0" smtClean="0"/>
              <a:t>Intermediate Unit Services</a:t>
            </a:r>
          </a:p>
        </p:txBody>
      </p:sp>
      <p:sp>
        <p:nvSpPr>
          <p:cNvPr id="123906" name="Content Placeholder 1"/>
          <p:cNvSpPr>
            <a:spLocks noGrp="1"/>
          </p:cNvSpPr>
          <p:nvPr>
            <p:ph idx="1"/>
          </p:nvPr>
        </p:nvSpPr>
        <p:spPr/>
        <p:txBody>
          <a:bodyPr/>
          <a:lstStyle/>
          <a:p>
            <a:r>
              <a:rPr lang="en-US" dirty="0" smtClean="0"/>
              <a:t>Employee health care cooperative</a:t>
            </a:r>
          </a:p>
          <a:p>
            <a:r>
              <a:rPr lang="en-US" dirty="0" smtClean="0"/>
              <a:t>Life insurance consortium</a:t>
            </a:r>
          </a:p>
          <a:p>
            <a:r>
              <a:rPr lang="en-US" dirty="0" smtClean="0"/>
              <a:t>Property insurance pool</a:t>
            </a:r>
          </a:p>
          <a:p>
            <a:r>
              <a:rPr lang="en-US" dirty="0" smtClean="0"/>
              <a:t>Workers compensation insurance pool</a:t>
            </a:r>
          </a:p>
          <a:p>
            <a:r>
              <a:rPr lang="en-US" dirty="0" smtClean="0"/>
              <a:t>Computer consortium</a:t>
            </a:r>
          </a:p>
          <a:p>
            <a:r>
              <a:rPr lang="en-US" dirty="0" smtClean="0"/>
              <a:t>Instructional materials services</a:t>
            </a:r>
          </a:p>
          <a:p>
            <a:r>
              <a:rPr lang="en-US" dirty="0" smtClean="0"/>
              <a:t>Public relations services</a:t>
            </a:r>
          </a:p>
          <a:p>
            <a:endParaRPr lang="en-US"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2"/>
          <p:cNvSpPr>
            <a:spLocks noGrp="1"/>
          </p:cNvSpPr>
          <p:nvPr>
            <p:ph type="title"/>
          </p:nvPr>
        </p:nvSpPr>
        <p:spPr/>
        <p:txBody>
          <a:bodyPr/>
          <a:lstStyle/>
          <a:p>
            <a:r>
              <a:rPr lang="en-US" dirty="0" smtClean="0"/>
              <a:t>Intermediate Unit Services</a:t>
            </a:r>
          </a:p>
        </p:txBody>
      </p:sp>
      <p:sp>
        <p:nvSpPr>
          <p:cNvPr id="125954" name="Content Placeholder 1"/>
          <p:cNvSpPr>
            <a:spLocks noGrp="1"/>
          </p:cNvSpPr>
          <p:nvPr>
            <p:ph idx="1"/>
          </p:nvPr>
        </p:nvSpPr>
        <p:spPr/>
        <p:txBody>
          <a:bodyPr/>
          <a:lstStyle/>
          <a:p>
            <a:r>
              <a:rPr lang="en-US" dirty="0" smtClean="0"/>
              <a:t>Joint purchasing consortium</a:t>
            </a:r>
          </a:p>
          <a:p>
            <a:r>
              <a:rPr lang="en-US" dirty="0" smtClean="0"/>
              <a:t>Online contract service</a:t>
            </a:r>
          </a:p>
          <a:p>
            <a:r>
              <a:rPr lang="en-US" dirty="0" smtClean="0"/>
              <a:t>Recruiting consortium</a:t>
            </a:r>
          </a:p>
          <a:p>
            <a:r>
              <a:rPr lang="en-US" dirty="0" smtClean="0"/>
              <a:t>Staff development services</a:t>
            </a:r>
          </a:p>
          <a:p>
            <a:r>
              <a:rPr lang="en-US" dirty="0" smtClean="0"/>
              <a:t>Special education services</a:t>
            </a:r>
          </a:p>
          <a:p>
            <a:r>
              <a:rPr lang="en-US" dirty="0" smtClean="0"/>
              <a:t>Special education transportation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Intranet</a:t>
            </a:r>
            <a:endParaRPr lang="en-US" dirty="0"/>
          </a:p>
        </p:txBody>
      </p:sp>
      <p:sp>
        <p:nvSpPr>
          <p:cNvPr id="2" name="Content Placeholder 1"/>
          <p:cNvSpPr>
            <a:spLocks noGrp="1"/>
          </p:cNvSpPr>
          <p:nvPr>
            <p:ph idx="1"/>
          </p:nvPr>
        </p:nvSpPr>
        <p:spPr>
          <a:xfrm>
            <a:off x="457200" y="1600200"/>
            <a:ext cx="8382000" cy="4525963"/>
          </a:xfrm>
        </p:spPr>
        <p:txBody>
          <a:bodyPr/>
          <a:lstStyle/>
          <a:p>
            <a:r>
              <a:rPr lang="en-US" dirty="0" smtClean="0"/>
              <a:t>Budget presentations</a:t>
            </a:r>
          </a:p>
          <a:p>
            <a:r>
              <a:rPr lang="en-US" dirty="0" smtClean="0"/>
              <a:t>Orientation of new employees process</a:t>
            </a:r>
          </a:p>
          <a:p>
            <a:r>
              <a:rPr lang="en-US" dirty="0" smtClean="0"/>
              <a:t>Frequently asked questions</a:t>
            </a:r>
          </a:p>
          <a:p>
            <a:r>
              <a:rPr lang="en-US" dirty="0" smtClean="0"/>
              <a:t>Bids in lieu of advertising—Mandate waiver</a:t>
            </a:r>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Investment</a:t>
            </a:r>
            <a:endParaRPr lang="en-US" dirty="0"/>
          </a:p>
        </p:txBody>
      </p:sp>
      <p:sp>
        <p:nvSpPr>
          <p:cNvPr id="2" name="Content Placeholder 1"/>
          <p:cNvSpPr>
            <a:spLocks noGrp="1"/>
          </p:cNvSpPr>
          <p:nvPr>
            <p:ph idx="1"/>
          </p:nvPr>
        </p:nvSpPr>
        <p:spPr/>
        <p:txBody>
          <a:bodyPr/>
          <a:lstStyle/>
          <a:p>
            <a:r>
              <a:rPr lang="en-US" sz="3000" dirty="0" smtClean="0"/>
              <a:t>Tax and revenue anticipation notes</a:t>
            </a:r>
          </a:p>
          <a:p>
            <a:r>
              <a:rPr lang="en-US" sz="3000" dirty="0" smtClean="0"/>
              <a:t>Bid investment services </a:t>
            </a:r>
          </a:p>
          <a:p>
            <a:r>
              <a:rPr lang="en-US" sz="3000" dirty="0" smtClean="0"/>
              <a:t>Hire an investment manager</a:t>
            </a:r>
          </a:p>
          <a:p>
            <a:r>
              <a:rPr lang="en-US" sz="3000" dirty="0" smtClean="0"/>
              <a:t>Negotiate minimum interest on checking account for an extended period (i.e. 5 years)</a:t>
            </a:r>
          </a:p>
          <a:p>
            <a:r>
              <a:rPr lang="en-US" sz="3000" dirty="0" smtClean="0"/>
              <a:t>Insure certificate of deposits are within FDIC limits.</a:t>
            </a:r>
          </a:p>
          <a:p>
            <a:r>
              <a:rPr lang="en-US" sz="3000" dirty="0" smtClean="0"/>
              <a:t>Utilize pooled investment groups.</a:t>
            </a:r>
            <a:endParaRPr lang="en-US" sz="30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le 2"/>
          <p:cNvSpPr>
            <a:spLocks noGrp="1"/>
          </p:cNvSpPr>
          <p:nvPr>
            <p:ph type="title"/>
          </p:nvPr>
        </p:nvSpPr>
        <p:spPr/>
        <p:txBody>
          <a:bodyPr/>
          <a:lstStyle/>
          <a:p>
            <a:r>
              <a:rPr lang="en-US" dirty="0" smtClean="0"/>
              <a:t>Joint Purchasing</a:t>
            </a:r>
          </a:p>
        </p:txBody>
      </p:sp>
      <p:sp>
        <p:nvSpPr>
          <p:cNvPr id="132098" name="Content Placeholder 1"/>
          <p:cNvSpPr>
            <a:spLocks noGrp="1"/>
          </p:cNvSpPr>
          <p:nvPr>
            <p:ph idx="1"/>
          </p:nvPr>
        </p:nvSpPr>
        <p:spPr>
          <a:xfrm>
            <a:off x="457200" y="1447800"/>
            <a:ext cx="8229600" cy="4525963"/>
          </a:xfrm>
        </p:spPr>
        <p:txBody>
          <a:bodyPr/>
          <a:lstStyle/>
          <a:p>
            <a:pPr>
              <a:spcBef>
                <a:spcPts val="0"/>
              </a:spcBef>
            </a:pPr>
            <a:r>
              <a:rPr lang="en-US" sz="2800" dirty="0" smtClean="0"/>
              <a:t>Insurance</a:t>
            </a:r>
          </a:p>
          <a:p>
            <a:pPr>
              <a:spcBef>
                <a:spcPts val="0"/>
              </a:spcBef>
            </a:pPr>
            <a:r>
              <a:rPr lang="en-US" sz="2800" dirty="0" smtClean="0"/>
              <a:t>Data processing</a:t>
            </a:r>
          </a:p>
          <a:p>
            <a:pPr>
              <a:spcBef>
                <a:spcPts val="0"/>
              </a:spcBef>
            </a:pPr>
            <a:r>
              <a:rPr lang="en-US" sz="2800" dirty="0" smtClean="0"/>
              <a:t>Commodities</a:t>
            </a:r>
          </a:p>
          <a:p>
            <a:pPr>
              <a:spcBef>
                <a:spcPts val="0"/>
              </a:spcBef>
            </a:pPr>
            <a:r>
              <a:rPr lang="en-US" sz="2800" dirty="0" smtClean="0"/>
              <a:t>AHERA</a:t>
            </a:r>
          </a:p>
          <a:p>
            <a:pPr>
              <a:spcBef>
                <a:spcPts val="0"/>
              </a:spcBef>
            </a:pPr>
            <a:r>
              <a:rPr lang="en-US" sz="2800" dirty="0" smtClean="0"/>
              <a:t>Programs including US Communities, KPN &amp; IUs</a:t>
            </a:r>
          </a:p>
          <a:p>
            <a:pPr>
              <a:spcBef>
                <a:spcPts val="0"/>
              </a:spcBef>
            </a:pPr>
            <a:r>
              <a:rPr lang="en-US" sz="2800" dirty="0" smtClean="0"/>
              <a:t>Natural gas/Electric/Custodial/Food Supply consortium(s)</a:t>
            </a:r>
          </a:p>
          <a:p>
            <a:pPr>
              <a:spcBef>
                <a:spcPts val="0"/>
              </a:spcBef>
            </a:pPr>
            <a:r>
              <a:rPr lang="en-US" sz="2800" dirty="0" smtClean="0"/>
              <a:t>Educational Commodities (science, arts, tires, athletics, diesel fuel, propane, etc.)</a:t>
            </a:r>
          </a:p>
          <a:p>
            <a:pPr>
              <a:spcBef>
                <a:spcPts val="0"/>
              </a:spcBef>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Athletics</a:t>
            </a:r>
            <a:endParaRPr lang="en-US" dirty="0"/>
          </a:p>
        </p:txBody>
      </p:sp>
      <p:sp>
        <p:nvSpPr>
          <p:cNvPr id="2" name="Content Placeholder 1"/>
          <p:cNvSpPr>
            <a:spLocks noGrp="1"/>
          </p:cNvSpPr>
          <p:nvPr>
            <p:ph idx="1"/>
          </p:nvPr>
        </p:nvSpPr>
        <p:spPr>
          <a:xfrm>
            <a:off x="457200" y="1371600"/>
            <a:ext cx="8382000" cy="4953000"/>
          </a:xfrm>
        </p:spPr>
        <p:txBody>
          <a:bodyPr>
            <a:normAutofit/>
          </a:bodyPr>
          <a:lstStyle/>
          <a:p>
            <a:r>
              <a:rPr lang="en-US" sz="3000" dirty="0" smtClean="0"/>
              <a:t>Assess fee to outside organizations that use school athletic facilities</a:t>
            </a:r>
          </a:p>
          <a:p>
            <a:r>
              <a:rPr lang="en-US" sz="3000" dirty="0" smtClean="0"/>
              <a:t>Pay officials every two weeks / direct deposit</a:t>
            </a:r>
          </a:p>
          <a:p>
            <a:r>
              <a:rPr lang="en-US" sz="3000" dirty="0" smtClean="0"/>
              <a:t>Encourage the establishment of Booster Clubs (Title IX compliance)</a:t>
            </a:r>
          </a:p>
          <a:p>
            <a:r>
              <a:rPr lang="en-US" sz="3000" dirty="0" smtClean="0"/>
              <a:t>Usage Fee for Booster Clubs</a:t>
            </a:r>
          </a:p>
          <a:p>
            <a:r>
              <a:rPr lang="en-US" sz="3000" dirty="0" smtClean="0"/>
              <a:t>Increase length of time before uniforms are replaced/plan ahead for replacement with Booster Clubs</a:t>
            </a:r>
          </a:p>
          <a:p>
            <a:endParaRPr lang="en-US"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2"/>
          <p:cNvSpPr>
            <a:spLocks noGrp="1"/>
          </p:cNvSpPr>
          <p:nvPr>
            <p:ph type="title"/>
          </p:nvPr>
        </p:nvSpPr>
        <p:spPr/>
        <p:txBody>
          <a:bodyPr/>
          <a:lstStyle/>
          <a:p>
            <a:r>
              <a:rPr lang="en-US" dirty="0" smtClean="0"/>
              <a:t>Legal</a:t>
            </a:r>
          </a:p>
        </p:txBody>
      </p:sp>
      <p:sp>
        <p:nvSpPr>
          <p:cNvPr id="66563" name="Content Placeholder 1"/>
          <p:cNvSpPr>
            <a:spLocks noGrp="1"/>
          </p:cNvSpPr>
          <p:nvPr>
            <p:ph idx="1"/>
          </p:nvPr>
        </p:nvSpPr>
        <p:spPr>
          <a:xfrm>
            <a:off x="457200" y="1447800"/>
            <a:ext cx="8229600" cy="4525963"/>
          </a:xfrm>
        </p:spPr>
        <p:txBody>
          <a:bodyPr/>
          <a:lstStyle/>
          <a:p>
            <a:r>
              <a:rPr lang="en-US" sz="2800" dirty="0" smtClean="0"/>
              <a:t>Reduce settlements, legal issues due to special education noncompliance (free and appropriate vs. free and the best)</a:t>
            </a:r>
          </a:p>
          <a:p>
            <a:r>
              <a:rPr lang="en-US" sz="2800" dirty="0" smtClean="0"/>
              <a:t>Monitor district solicitors assignments and renegotiate billing rate</a:t>
            </a:r>
          </a:p>
          <a:p>
            <a:r>
              <a:rPr lang="en-US" sz="2800" dirty="0" smtClean="0"/>
              <a:t>Revise compensation package for the solicitor</a:t>
            </a:r>
          </a:p>
          <a:p>
            <a:r>
              <a:rPr lang="en-US" sz="2800" dirty="0" smtClean="0"/>
              <a:t>Legal specialists, special education/labor law/negotiations/construction</a:t>
            </a:r>
          </a:p>
          <a:p>
            <a:r>
              <a:rPr lang="en-US" sz="2800" dirty="0" smtClean="0"/>
              <a:t>Cost/benefit analysis methodology-legal settlements</a:t>
            </a:r>
          </a:p>
          <a:p>
            <a:endParaRPr lang="en-US"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itle 2"/>
          <p:cNvSpPr>
            <a:spLocks noGrp="1"/>
          </p:cNvSpPr>
          <p:nvPr>
            <p:ph type="title"/>
          </p:nvPr>
        </p:nvSpPr>
        <p:spPr/>
        <p:txBody>
          <a:bodyPr/>
          <a:lstStyle/>
          <a:p>
            <a:r>
              <a:rPr lang="en-US" dirty="0" smtClean="0"/>
              <a:t>Library</a:t>
            </a:r>
          </a:p>
        </p:txBody>
      </p:sp>
      <p:sp>
        <p:nvSpPr>
          <p:cNvPr id="138242" name="Content Placeholder 1"/>
          <p:cNvSpPr>
            <a:spLocks noGrp="1"/>
          </p:cNvSpPr>
          <p:nvPr>
            <p:ph idx="1"/>
          </p:nvPr>
        </p:nvSpPr>
        <p:spPr/>
        <p:txBody>
          <a:bodyPr/>
          <a:lstStyle/>
          <a:p>
            <a:r>
              <a:rPr lang="en-US" dirty="0" smtClean="0"/>
              <a:t>Library partnership-increased library services at decreased cost</a:t>
            </a:r>
          </a:p>
          <a:p>
            <a:r>
              <a:rPr lang="en-US" dirty="0" smtClean="0"/>
              <a:t>Merge school and community libraries</a:t>
            </a:r>
          </a:p>
          <a:p>
            <a:endParaRPr lang="en-US"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Negotiations</a:t>
            </a:r>
            <a:endParaRPr lang="en-US" dirty="0"/>
          </a:p>
        </p:txBody>
      </p:sp>
      <p:sp>
        <p:nvSpPr>
          <p:cNvPr id="2" name="Content Placeholder 1"/>
          <p:cNvSpPr>
            <a:spLocks noGrp="1"/>
          </p:cNvSpPr>
          <p:nvPr>
            <p:ph idx="1"/>
          </p:nvPr>
        </p:nvSpPr>
        <p:spPr>
          <a:xfrm>
            <a:off x="228600" y="1524000"/>
            <a:ext cx="8686800" cy="4525963"/>
          </a:xfrm>
        </p:spPr>
        <p:txBody>
          <a:bodyPr/>
          <a:lstStyle/>
          <a:p>
            <a:r>
              <a:rPr lang="en-US" sz="2800" dirty="0" smtClean="0"/>
              <a:t>Maintain ability to transfer professional employees</a:t>
            </a:r>
          </a:p>
          <a:p>
            <a:r>
              <a:rPr lang="en-US" sz="2800" dirty="0" smtClean="0"/>
              <a:t>Petition legislature to remove sick days and sabbaticals from school code</a:t>
            </a:r>
          </a:p>
          <a:p>
            <a:r>
              <a:rPr lang="en-US" sz="2800" dirty="0" smtClean="0"/>
              <a:t>Limit “binding” contract language relative to benefits and management rights</a:t>
            </a:r>
          </a:p>
          <a:p>
            <a:r>
              <a:rPr lang="en-US" sz="2800" dirty="0" smtClean="0"/>
              <a:t>Eliminate reimbursement and movement for undergraduate credits </a:t>
            </a:r>
          </a:p>
          <a:p>
            <a:r>
              <a:rPr lang="en-US" sz="2800" dirty="0" smtClean="0"/>
              <a:t>Eliminate bumps for master’s degree except in science and math </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Negotiations</a:t>
            </a:r>
            <a:endParaRPr lang="en-US" dirty="0"/>
          </a:p>
        </p:txBody>
      </p:sp>
      <p:sp>
        <p:nvSpPr>
          <p:cNvPr id="3" name="Content Placeholder 2"/>
          <p:cNvSpPr>
            <a:spLocks noGrp="1"/>
          </p:cNvSpPr>
          <p:nvPr>
            <p:ph idx="1"/>
          </p:nvPr>
        </p:nvSpPr>
        <p:spPr>
          <a:xfrm>
            <a:off x="457200" y="1295400"/>
            <a:ext cx="8229600" cy="4830763"/>
          </a:xfrm>
        </p:spPr>
        <p:txBody>
          <a:bodyPr/>
          <a:lstStyle/>
          <a:p>
            <a:r>
              <a:rPr lang="en-US" sz="2400" dirty="0" smtClean="0"/>
              <a:t>Eliminate paid healthcare after retirement</a:t>
            </a:r>
          </a:p>
          <a:p>
            <a:r>
              <a:rPr lang="en-US" sz="2400" dirty="0" smtClean="0"/>
              <a:t>Medical co-pay contribution in %’s</a:t>
            </a:r>
          </a:p>
          <a:p>
            <a:r>
              <a:rPr lang="en-US" sz="2400" dirty="0" smtClean="0"/>
              <a:t>Assign day reimbursement for substitutes from union</a:t>
            </a:r>
          </a:p>
          <a:p>
            <a:r>
              <a:rPr lang="en-US" sz="2400" dirty="0" smtClean="0"/>
              <a:t>Pay increase must include step – Not step on top of increase</a:t>
            </a:r>
          </a:p>
          <a:p>
            <a:r>
              <a:rPr lang="en-US" sz="2400" dirty="0" smtClean="0"/>
              <a:t>Negotiate length of day – Not specific hours in time</a:t>
            </a:r>
          </a:p>
          <a:p>
            <a:r>
              <a:rPr lang="en-US" sz="2400" dirty="0" smtClean="0"/>
              <a:t>Pro-rate benefits for part-time employees (minimum number of hours per week for medical benefits)</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Negotiations</a:t>
            </a:r>
            <a:endParaRPr lang="en-US" dirty="0"/>
          </a:p>
        </p:txBody>
      </p:sp>
      <p:sp>
        <p:nvSpPr>
          <p:cNvPr id="3" name="Content Placeholder 2"/>
          <p:cNvSpPr>
            <a:spLocks noGrp="1"/>
          </p:cNvSpPr>
          <p:nvPr>
            <p:ph idx="1"/>
          </p:nvPr>
        </p:nvSpPr>
        <p:spPr>
          <a:xfrm>
            <a:off x="457200" y="1447800"/>
            <a:ext cx="8229600" cy="4525963"/>
          </a:xfrm>
        </p:spPr>
        <p:txBody>
          <a:bodyPr/>
          <a:lstStyle/>
          <a:p>
            <a:r>
              <a:rPr lang="en-US" sz="2400" dirty="0" smtClean="0"/>
              <a:t>Permanent certification credits should not be subject to reimbursement but can result in movement on the salary schedule</a:t>
            </a:r>
          </a:p>
          <a:p>
            <a:r>
              <a:rPr lang="en-US" sz="2400" dirty="0" smtClean="0"/>
              <a:t>Limit column movement (salary track) to one time/year with a specific deadline date</a:t>
            </a:r>
          </a:p>
          <a:p>
            <a:r>
              <a:rPr lang="en-US" sz="2400" dirty="0" smtClean="0"/>
              <a:t>Eliminate restrictive language on how grant funds must be utilized</a:t>
            </a:r>
          </a:p>
          <a:p>
            <a:r>
              <a:rPr lang="en-US" sz="2400" dirty="0" smtClean="0"/>
              <a:t>Establish historic contract costs</a:t>
            </a:r>
          </a:p>
          <a:p>
            <a:r>
              <a:rPr lang="en-US" sz="2400" dirty="0" smtClean="0"/>
              <a:t>Grievance procedure – Union decides on arbitration – Not employee</a:t>
            </a:r>
          </a:p>
          <a:p>
            <a:endParaRPr lang="en-US" dirty="0" smtClean="0"/>
          </a:p>
          <a:p>
            <a:endParaRPr lang="en-US" dirty="0" smtClean="0"/>
          </a:p>
          <a:p>
            <a:pPr>
              <a:buNone/>
            </a:pPr>
            <a:r>
              <a:rPr lang="en-US" dirty="0" smtClean="0"/>
              <a:t>	</a:t>
            </a:r>
          </a:p>
          <a:p>
            <a:endParaRPr lang="en-US" dirty="0"/>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2"/>
          <p:cNvSpPr>
            <a:spLocks noGrp="1"/>
          </p:cNvSpPr>
          <p:nvPr>
            <p:ph type="title"/>
          </p:nvPr>
        </p:nvSpPr>
        <p:spPr/>
        <p:txBody>
          <a:bodyPr/>
          <a:lstStyle/>
          <a:p>
            <a:r>
              <a:rPr lang="en-US" dirty="0" smtClean="0"/>
              <a:t>Other</a:t>
            </a:r>
          </a:p>
        </p:txBody>
      </p:sp>
      <p:sp>
        <p:nvSpPr>
          <p:cNvPr id="77827" name="Content Placeholder 1"/>
          <p:cNvSpPr>
            <a:spLocks noGrp="1"/>
          </p:cNvSpPr>
          <p:nvPr>
            <p:ph idx="1"/>
          </p:nvPr>
        </p:nvSpPr>
        <p:spPr>
          <a:xfrm>
            <a:off x="457200" y="1295400"/>
            <a:ext cx="8229600" cy="4525963"/>
          </a:xfrm>
        </p:spPr>
        <p:txBody>
          <a:bodyPr/>
          <a:lstStyle/>
          <a:p>
            <a:r>
              <a:rPr lang="en-US" sz="2800" dirty="0" smtClean="0"/>
              <a:t>Enforce warrantee repairs</a:t>
            </a:r>
          </a:p>
          <a:p>
            <a:r>
              <a:rPr lang="en-US" sz="2800" dirty="0" smtClean="0"/>
              <a:t>Performance measurement system, central support services</a:t>
            </a:r>
          </a:p>
          <a:p>
            <a:r>
              <a:rPr lang="en-US" sz="2800" dirty="0" smtClean="0"/>
              <a:t>Reduce contribution to municipal recreation commission, phase down</a:t>
            </a:r>
          </a:p>
          <a:p>
            <a:r>
              <a:rPr lang="en-US" sz="2800" dirty="0" smtClean="0"/>
              <a:t>Loaned executives from private sector</a:t>
            </a:r>
          </a:p>
          <a:p>
            <a:r>
              <a:rPr lang="en-US" sz="2800" dirty="0" smtClean="0"/>
              <a:t>Section 8 housing-spread throughout county, avoid concentration in urban area</a:t>
            </a:r>
          </a:p>
          <a:p>
            <a:r>
              <a:rPr lang="en-US" sz="2800" dirty="0" smtClean="0"/>
              <a:t>Increase education foundation activity</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2"/>
          <p:cNvSpPr>
            <a:spLocks noGrp="1"/>
          </p:cNvSpPr>
          <p:nvPr>
            <p:ph type="title"/>
          </p:nvPr>
        </p:nvSpPr>
        <p:spPr/>
        <p:txBody>
          <a:bodyPr/>
          <a:lstStyle/>
          <a:p>
            <a:r>
              <a:rPr lang="en-US" dirty="0" smtClean="0"/>
              <a:t>Other</a:t>
            </a:r>
          </a:p>
        </p:txBody>
      </p:sp>
      <p:sp>
        <p:nvSpPr>
          <p:cNvPr id="2" name="Content Placeholder 1"/>
          <p:cNvSpPr>
            <a:spLocks noGrp="1"/>
          </p:cNvSpPr>
          <p:nvPr>
            <p:ph idx="1"/>
          </p:nvPr>
        </p:nvSpPr>
        <p:spPr/>
        <p:txBody>
          <a:bodyPr>
            <a:normAutofit fontScale="85000" lnSpcReduction="20000"/>
          </a:bodyPr>
          <a:lstStyle/>
          <a:p>
            <a:pPr>
              <a:defRPr/>
            </a:pPr>
            <a:r>
              <a:rPr lang="en-US" dirty="0" smtClean="0"/>
              <a:t>Shared public relations services</a:t>
            </a:r>
          </a:p>
          <a:p>
            <a:pPr>
              <a:defRPr/>
            </a:pPr>
            <a:r>
              <a:rPr lang="en-US" dirty="0" smtClean="0"/>
              <a:t>Offer surplus equipment to other schools within district/region – Create clearing house for districts to share</a:t>
            </a:r>
          </a:p>
          <a:p>
            <a:pPr>
              <a:defRPr/>
            </a:pPr>
            <a:r>
              <a:rPr lang="en-US" dirty="0" smtClean="0"/>
              <a:t>Enforce warrantee repairs, requires procedure and good filing system</a:t>
            </a:r>
          </a:p>
          <a:p>
            <a:pPr>
              <a:defRPr/>
            </a:pPr>
            <a:r>
              <a:rPr lang="en-US" dirty="0" smtClean="0"/>
              <a:t>Require car pooling when traveling on official business</a:t>
            </a:r>
          </a:p>
          <a:p>
            <a:pPr>
              <a:defRPr/>
            </a:pPr>
            <a:r>
              <a:rPr lang="en-US" dirty="0" smtClean="0"/>
              <a:t>Establish employee suggestion award program</a:t>
            </a:r>
          </a:p>
          <a:p>
            <a:pPr>
              <a:defRPr/>
            </a:pPr>
            <a:r>
              <a:rPr lang="en-US" dirty="0" smtClean="0"/>
              <a:t>Establish periodic program analysis procedures for all existing programs</a:t>
            </a:r>
          </a:p>
          <a:p>
            <a:pPr>
              <a:defRPr/>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2"/>
          <p:cNvSpPr>
            <a:spLocks noGrp="1"/>
          </p:cNvSpPr>
          <p:nvPr>
            <p:ph type="title"/>
          </p:nvPr>
        </p:nvSpPr>
        <p:spPr/>
        <p:txBody>
          <a:bodyPr/>
          <a:lstStyle/>
          <a:p>
            <a:r>
              <a:rPr lang="en-US" dirty="0" smtClean="0"/>
              <a:t>Other</a:t>
            </a:r>
          </a:p>
        </p:txBody>
      </p:sp>
      <p:sp>
        <p:nvSpPr>
          <p:cNvPr id="2" name="Content Placeholder 1"/>
          <p:cNvSpPr>
            <a:spLocks noGrp="1"/>
          </p:cNvSpPr>
          <p:nvPr>
            <p:ph idx="1"/>
          </p:nvPr>
        </p:nvSpPr>
        <p:spPr>
          <a:xfrm>
            <a:off x="457200" y="1447800"/>
            <a:ext cx="8229600" cy="4525963"/>
          </a:xfrm>
        </p:spPr>
        <p:txBody>
          <a:bodyPr>
            <a:normAutofit fontScale="85000" lnSpcReduction="10000"/>
          </a:bodyPr>
          <a:lstStyle/>
          <a:p>
            <a:pPr>
              <a:defRPr/>
            </a:pPr>
            <a:r>
              <a:rPr lang="en-US" dirty="0" smtClean="0"/>
              <a:t>Establish Instructional Technology Foundation</a:t>
            </a:r>
          </a:p>
          <a:p>
            <a:pPr>
              <a:defRPr/>
            </a:pPr>
            <a:r>
              <a:rPr lang="en-US" dirty="0" smtClean="0"/>
              <a:t>Complaint management process</a:t>
            </a:r>
          </a:p>
          <a:p>
            <a:pPr>
              <a:defRPr/>
            </a:pPr>
            <a:r>
              <a:rPr lang="en-US" dirty="0" smtClean="0"/>
              <a:t>Implement formal quality management system</a:t>
            </a:r>
          </a:p>
          <a:p>
            <a:pPr>
              <a:defRPr/>
            </a:pPr>
            <a:r>
              <a:rPr lang="en-US" dirty="0" smtClean="0"/>
              <a:t>Implement internal audit program</a:t>
            </a:r>
          </a:p>
          <a:p>
            <a:pPr>
              <a:defRPr/>
            </a:pPr>
            <a:r>
              <a:rPr lang="en-US" dirty="0" smtClean="0"/>
              <a:t>Implement corrective action process for entire district</a:t>
            </a:r>
          </a:p>
          <a:p>
            <a:pPr>
              <a:defRPr/>
            </a:pPr>
            <a:r>
              <a:rPr lang="en-US" dirty="0" smtClean="0"/>
              <a:t>Alternatives to paper worksheets-blackboards, slates, laminated sheets</a:t>
            </a:r>
          </a:p>
          <a:p>
            <a:pPr>
              <a:defRPr/>
            </a:pPr>
            <a:r>
              <a:rPr lang="en-US" dirty="0" smtClean="0"/>
              <a:t>Utilize PASBO Business Office Review Service</a:t>
            </a:r>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Overtime</a:t>
            </a:r>
            <a:endParaRPr lang="en-US" dirty="0"/>
          </a:p>
        </p:txBody>
      </p:sp>
      <p:sp>
        <p:nvSpPr>
          <p:cNvPr id="2" name="Content Placeholder 1"/>
          <p:cNvSpPr>
            <a:spLocks noGrp="1"/>
          </p:cNvSpPr>
          <p:nvPr>
            <p:ph idx="1"/>
          </p:nvPr>
        </p:nvSpPr>
        <p:spPr/>
        <p:txBody>
          <a:bodyPr/>
          <a:lstStyle/>
          <a:p>
            <a:r>
              <a:rPr lang="en-US" dirty="0" smtClean="0"/>
              <a:t>Overtime-implement strict approval criteria</a:t>
            </a:r>
          </a:p>
          <a:p>
            <a:r>
              <a:rPr lang="en-US" dirty="0" smtClean="0"/>
              <a:t>Overtime for individuals with multiple job classifications (FLSA)</a:t>
            </a:r>
          </a:p>
          <a:p>
            <a:r>
              <a:rPr lang="en-US" dirty="0" smtClean="0"/>
              <a:t>Restrict overtime to hours worked according to FLSA</a:t>
            </a:r>
          </a:p>
          <a:p>
            <a:endParaRPr lang="en-US" dirty="0" smtClean="0"/>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Paperwork</a:t>
            </a:r>
            <a:endParaRPr lang="en-US" dirty="0"/>
          </a:p>
        </p:txBody>
      </p:sp>
      <p:sp>
        <p:nvSpPr>
          <p:cNvPr id="2" name="Content Placeholder 1"/>
          <p:cNvSpPr>
            <a:spLocks noGrp="1"/>
          </p:cNvSpPr>
          <p:nvPr>
            <p:ph idx="1"/>
          </p:nvPr>
        </p:nvSpPr>
        <p:spPr>
          <a:xfrm>
            <a:off x="457200" y="1447800"/>
            <a:ext cx="8229600" cy="4525963"/>
          </a:xfrm>
        </p:spPr>
        <p:txBody>
          <a:bodyPr/>
          <a:lstStyle/>
          <a:p>
            <a:r>
              <a:rPr lang="en-US" sz="2800" dirty="0" smtClean="0"/>
              <a:t>Online forms</a:t>
            </a:r>
          </a:p>
          <a:p>
            <a:r>
              <a:rPr lang="en-US" sz="2800" dirty="0" smtClean="0"/>
              <a:t>Document sharing</a:t>
            </a:r>
          </a:p>
          <a:p>
            <a:r>
              <a:rPr lang="en-US" sz="2800" dirty="0" smtClean="0"/>
              <a:t>Reduce duplicate file keeping</a:t>
            </a:r>
          </a:p>
          <a:p>
            <a:r>
              <a:rPr lang="en-US" sz="2800" dirty="0" smtClean="0"/>
              <a:t>Online high school course selection</a:t>
            </a:r>
          </a:p>
          <a:p>
            <a:r>
              <a:rPr lang="en-US" sz="2800" dirty="0" smtClean="0"/>
              <a:t>Records retention schedule</a:t>
            </a:r>
          </a:p>
          <a:p>
            <a:r>
              <a:rPr lang="en-US" sz="2800" dirty="0" smtClean="0"/>
              <a:t>Online job applications</a:t>
            </a:r>
          </a:p>
          <a:p>
            <a:r>
              <a:rPr lang="en-US" sz="2800" dirty="0" smtClean="0"/>
              <a:t>Reduce unnecessary approvals required on forms</a:t>
            </a:r>
          </a:p>
          <a:p>
            <a:r>
              <a:rPr lang="en-US" sz="2800" dirty="0" smtClean="0"/>
              <a:t>Electronic document archiving</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Athletics</a:t>
            </a:r>
            <a:endParaRPr lang="en-US" dirty="0"/>
          </a:p>
        </p:txBody>
      </p:sp>
      <p:sp>
        <p:nvSpPr>
          <p:cNvPr id="3" name="Content Placeholder 2"/>
          <p:cNvSpPr>
            <a:spLocks noGrp="1"/>
          </p:cNvSpPr>
          <p:nvPr>
            <p:ph idx="1"/>
          </p:nvPr>
        </p:nvSpPr>
        <p:spPr/>
        <p:txBody>
          <a:bodyPr/>
          <a:lstStyle/>
          <a:p>
            <a:r>
              <a:rPr lang="en-US" dirty="0" smtClean="0"/>
              <a:t>Discontinue providing athletic equipment that participants normally own</a:t>
            </a:r>
          </a:p>
          <a:p>
            <a:r>
              <a:rPr lang="en-US" dirty="0" smtClean="0"/>
              <a:t>Combine minor sports with neighboring districts </a:t>
            </a:r>
            <a:endParaRPr lang="en-US" dirty="0"/>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Paperwork</a:t>
            </a:r>
            <a:endParaRPr lang="en-US" dirty="0"/>
          </a:p>
        </p:txBody>
      </p:sp>
      <p:sp>
        <p:nvSpPr>
          <p:cNvPr id="2" name="Content Placeholder 1"/>
          <p:cNvSpPr>
            <a:spLocks noGrp="1"/>
          </p:cNvSpPr>
          <p:nvPr>
            <p:ph idx="1"/>
          </p:nvPr>
        </p:nvSpPr>
        <p:spPr/>
        <p:txBody>
          <a:bodyPr/>
          <a:lstStyle/>
          <a:p>
            <a:r>
              <a:rPr lang="en-US" dirty="0" smtClean="0"/>
              <a:t>Document control to avoid confusion on most current version</a:t>
            </a:r>
          </a:p>
          <a:p>
            <a:r>
              <a:rPr lang="en-US" dirty="0" smtClean="0"/>
              <a:t>Review necessity of multiple part forms</a:t>
            </a:r>
          </a:p>
          <a:p>
            <a:r>
              <a:rPr lang="en-US" dirty="0" smtClean="0"/>
              <a:t>Review necessity of reports</a:t>
            </a:r>
          </a:p>
          <a:p>
            <a:r>
              <a:rPr lang="en-US" dirty="0" smtClean="0"/>
              <a:t>Review necessity of informational copies</a:t>
            </a:r>
          </a:p>
          <a:p>
            <a:r>
              <a:rPr lang="en-US" dirty="0" smtClean="0"/>
              <a:t>Reduce printed copies</a:t>
            </a:r>
          </a:p>
          <a:p>
            <a:pPr>
              <a:buNone/>
            </a:pP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Payroll</a:t>
            </a:r>
            <a:endParaRPr lang="en-US" dirty="0"/>
          </a:p>
        </p:txBody>
      </p:sp>
      <p:sp>
        <p:nvSpPr>
          <p:cNvPr id="2" name="Content Placeholder 1"/>
          <p:cNvSpPr>
            <a:spLocks noGrp="1"/>
          </p:cNvSpPr>
          <p:nvPr>
            <p:ph idx="1"/>
          </p:nvPr>
        </p:nvSpPr>
        <p:spPr>
          <a:xfrm>
            <a:off x="457200" y="1371600"/>
            <a:ext cx="8229600" cy="4754563"/>
          </a:xfrm>
        </p:spPr>
        <p:txBody>
          <a:bodyPr/>
          <a:lstStyle/>
          <a:p>
            <a:r>
              <a:rPr lang="en-US" sz="3000" dirty="0" smtClean="0"/>
              <a:t>Negotiate direct deposit - (utilize electronic pay stubs)</a:t>
            </a:r>
          </a:p>
          <a:p>
            <a:r>
              <a:rPr lang="en-US" sz="3000" dirty="0" smtClean="0"/>
              <a:t>Increase computer automation of payroll process</a:t>
            </a:r>
          </a:p>
          <a:p>
            <a:r>
              <a:rPr lang="en-US" sz="3000" dirty="0" smtClean="0"/>
              <a:t>Perform payroll functions in-house</a:t>
            </a:r>
          </a:p>
          <a:p>
            <a:r>
              <a:rPr lang="en-US" sz="3000" dirty="0" smtClean="0"/>
              <a:t>Utilize automated time and attendance systems that upload into payroll system.</a:t>
            </a:r>
          </a:p>
          <a:p>
            <a:r>
              <a:rPr lang="en-US" sz="3000" dirty="0" smtClean="0"/>
              <a:t>Combining payroll services with other school districts, municipalities, etc.</a:t>
            </a:r>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Personnel Administration</a:t>
            </a:r>
            <a:endParaRPr lang="en-US" dirty="0"/>
          </a:p>
        </p:txBody>
      </p:sp>
      <p:sp>
        <p:nvSpPr>
          <p:cNvPr id="2" name="Content Placeholder 1"/>
          <p:cNvSpPr>
            <a:spLocks noGrp="1"/>
          </p:cNvSpPr>
          <p:nvPr>
            <p:ph idx="1"/>
          </p:nvPr>
        </p:nvSpPr>
        <p:spPr/>
        <p:txBody>
          <a:bodyPr>
            <a:normAutofit fontScale="77500" lnSpcReduction="20000"/>
          </a:bodyPr>
          <a:lstStyle/>
          <a:p>
            <a:r>
              <a:rPr lang="en-US" sz="3100" dirty="0" smtClean="0"/>
              <a:t>Maintain up-to-date job descriptions (ADA Compliant)</a:t>
            </a:r>
          </a:p>
          <a:p>
            <a:r>
              <a:rPr lang="en-US" sz="3100" dirty="0" smtClean="0"/>
              <a:t>Performance evaluation plans for administrative and support staff</a:t>
            </a:r>
          </a:p>
          <a:p>
            <a:r>
              <a:rPr lang="en-US" sz="3100" dirty="0" smtClean="0"/>
              <a:t>Analyze &amp; balance workloads of support staff</a:t>
            </a:r>
          </a:p>
          <a:p>
            <a:r>
              <a:rPr lang="en-US" sz="3100" dirty="0" smtClean="0"/>
              <a:t>Examine outsourcing possibilities</a:t>
            </a:r>
          </a:p>
          <a:p>
            <a:r>
              <a:rPr lang="en-US" sz="3100" dirty="0" smtClean="0"/>
              <a:t>Stacking benefits for FMLA purposes (3-day rule)</a:t>
            </a:r>
          </a:p>
          <a:p>
            <a:r>
              <a:rPr lang="en-US" sz="3100" dirty="0" smtClean="0"/>
              <a:t>Establish goals/objectives for each position</a:t>
            </a:r>
          </a:p>
          <a:p>
            <a:r>
              <a:rPr lang="en-US" sz="3100" dirty="0" smtClean="0"/>
              <a:t>Establish employee incentive programs</a:t>
            </a:r>
          </a:p>
          <a:p>
            <a:r>
              <a:rPr lang="en-US" sz="3100" dirty="0" smtClean="0"/>
              <a:t>Consider dean of students drawn from professional staff to fill administrative vacancies</a:t>
            </a:r>
          </a:p>
          <a:p>
            <a:r>
              <a:rPr lang="en-US" sz="3100" dirty="0" smtClean="0"/>
              <a:t>Employ non-certified staff for in school suspension</a:t>
            </a:r>
            <a:endParaRPr lang="en-US" sz="3100"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Postage</a:t>
            </a:r>
            <a:endParaRPr lang="en-US" dirty="0"/>
          </a:p>
        </p:txBody>
      </p:sp>
      <p:sp>
        <p:nvSpPr>
          <p:cNvPr id="2" name="Content Placeholder 1"/>
          <p:cNvSpPr>
            <a:spLocks noGrp="1"/>
          </p:cNvSpPr>
          <p:nvPr>
            <p:ph idx="1"/>
          </p:nvPr>
        </p:nvSpPr>
        <p:spPr>
          <a:xfrm>
            <a:off x="457200" y="1295400"/>
            <a:ext cx="8229600" cy="4525963"/>
          </a:xfrm>
        </p:spPr>
        <p:txBody>
          <a:bodyPr/>
          <a:lstStyle/>
          <a:p>
            <a:r>
              <a:rPr lang="en-US" dirty="0" smtClean="0"/>
              <a:t>Reduce express mail</a:t>
            </a:r>
          </a:p>
          <a:p>
            <a:r>
              <a:rPr lang="en-US" dirty="0" smtClean="0"/>
              <a:t>Email attachments to reduce postage</a:t>
            </a:r>
          </a:p>
          <a:p>
            <a:r>
              <a:rPr lang="en-US" dirty="0" smtClean="0"/>
              <a:t>Use bulk rate whenever possible</a:t>
            </a:r>
          </a:p>
          <a:p>
            <a:r>
              <a:rPr lang="en-US" dirty="0" smtClean="0"/>
              <a:t>Redeem mistakes in metering for a credit up to 90%</a:t>
            </a:r>
          </a:p>
          <a:p>
            <a:r>
              <a:rPr lang="en-US" dirty="0" smtClean="0"/>
              <a:t>Outsource mail services</a:t>
            </a:r>
          </a:p>
          <a:p>
            <a:r>
              <a:rPr lang="en-US" dirty="0" smtClean="0"/>
              <a:t>Add four digits on postal codes for postage discounts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Postage</a:t>
            </a:r>
            <a:endParaRPr lang="en-US" dirty="0"/>
          </a:p>
        </p:txBody>
      </p:sp>
      <p:sp>
        <p:nvSpPr>
          <p:cNvPr id="2" name="Content Placeholder 1"/>
          <p:cNvSpPr>
            <a:spLocks noGrp="1"/>
          </p:cNvSpPr>
          <p:nvPr>
            <p:ph idx="1"/>
          </p:nvPr>
        </p:nvSpPr>
        <p:spPr/>
        <p:txBody>
          <a:bodyPr/>
          <a:lstStyle/>
          <a:p>
            <a:r>
              <a:rPr lang="en-US" dirty="0" smtClean="0"/>
              <a:t>Reduce mailing of report cards, failure notices, newsletters, etc.</a:t>
            </a:r>
          </a:p>
          <a:p>
            <a:r>
              <a:rPr lang="en-US" dirty="0" smtClean="0"/>
              <a:t>Coordinate mailings in August</a:t>
            </a:r>
          </a:p>
          <a:p>
            <a:r>
              <a:rPr lang="en-US" dirty="0" smtClean="0"/>
              <a:t>Reduce incoming junk mail </a:t>
            </a:r>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itle 2"/>
          <p:cNvSpPr>
            <a:spLocks noGrp="1"/>
          </p:cNvSpPr>
          <p:nvPr>
            <p:ph type="title"/>
          </p:nvPr>
        </p:nvSpPr>
        <p:spPr/>
        <p:txBody>
          <a:bodyPr/>
          <a:lstStyle/>
          <a:p>
            <a:r>
              <a:rPr lang="en-US" dirty="0" smtClean="0"/>
              <a:t>Printing</a:t>
            </a:r>
          </a:p>
        </p:txBody>
      </p:sp>
      <p:sp>
        <p:nvSpPr>
          <p:cNvPr id="179202" name="Content Placeholder 1"/>
          <p:cNvSpPr>
            <a:spLocks noGrp="1"/>
          </p:cNvSpPr>
          <p:nvPr>
            <p:ph idx="1"/>
          </p:nvPr>
        </p:nvSpPr>
        <p:spPr/>
        <p:txBody>
          <a:bodyPr/>
          <a:lstStyle/>
          <a:p>
            <a:r>
              <a:rPr lang="en-US" dirty="0" smtClean="0"/>
              <a:t>Print on demand items such as curriculum syllabi</a:t>
            </a:r>
          </a:p>
          <a:p>
            <a:r>
              <a:rPr lang="en-US" dirty="0" smtClean="0"/>
              <a:t>Analyze costs/benefits of district publications, including calendar</a:t>
            </a:r>
          </a:p>
          <a:p>
            <a:endParaRPr lang="en-US" dirty="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2"/>
          <p:cNvSpPr>
            <a:spLocks noGrp="1"/>
          </p:cNvSpPr>
          <p:nvPr>
            <p:ph type="title"/>
          </p:nvPr>
        </p:nvSpPr>
        <p:spPr/>
        <p:txBody>
          <a:bodyPr/>
          <a:lstStyle/>
          <a:p>
            <a:r>
              <a:rPr lang="en-US" dirty="0" smtClean="0"/>
              <a:t>Procedures</a:t>
            </a:r>
          </a:p>
        </p:txBody>
      </p:sp>
      <p:sp>
        <p:nvSpPr>
          <p:cNvPr id="89091" name="Content Placeholder 1"/>
          <p:cNvSpPr>
            <a:spLocks noGrp="1"/>
          </p:cNvSpPr>
          <p:nvPr>
            <p:ph idx="1"/>
          </p:nvPr>
        </p:nvSpPr>
        <p:spPr/>
        <p:txBody>
          <a:bodyPr/>
          <a:lstStyle/>
          <a:p>
            <a:r>
              <a:rPr lang="en-US" dirty="0" smtClean="0"/>
              <a:t>Update policy and procedure manuals</a:t>
            </a:r>
          </a:p>
          <a:p>
            <a:endParaRPr lang="en-US" dirty="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dirty="0" smtClean="0"/>
              <a:t>Pupil Health</a:t>
            </a:r>
          </a:p>
        </p:txBody>
      </p:sp>
      <p:sp>
        <p:nvSpPr>
          <p:cNvPr id="9219" name="Content Placeholder 1"/>
          <p:cNvSpPr>
            <a:spLocks noGrp="1"/>
          </p:cNvSpPr>
          <p:nvPr>
            <p:ph idx="1"/>
          </p:nvPr>
        </p:nvSpPr>
        <p:spPr/>
        <p:txBody>
          <a:bodyPr/>
          <a:lstStyle/>
          <a:p>
            <a:r>
              <a:rPr lang="en-US" dirty="0" smtClean="0"/>
              <a:t>Health clinics in schools-hospital supported, sliding scale fees, maximize insurance/Medicaid reimbursement</a:t>
            </a:r>
          </a:p>
          <a:p>
            <a:r>
              <a:rPr lang="en-US" dirty="0" smtClean="0"/>
              <a:t>Local hospitals provide in-kind services for pupil health services</a:t>
            </a:r>
          </a:p>
          <a:p>
            <a:r>
              <a:rPr lang="en-US" dirty="0" smtClean="0"/>
              <a:t>Provide only required services to Non-Public LEAs</a:t>
            </a:r>
            <a:endParaRPr lang="en-US" dirty="0" smtClean="0">
              <a:solidFill>
                <a:srgbClr val="FFFF00"/>
              </a:solidFill>
            </a:endParaRPr>
          </a:p>
          <a:p>
            <a:endParaRPr lang="en-US"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le 2"/>
          <p:cNvSpPr>
            <a:spLocks noGrp="1"/>
          </p:cNvSpPr>
          <p:nvPr>
            <p:ph type="title"/>
          </p:nvPr>
        </p:nvSpPr>
        <p:spPr/>
        <p:txBody>
          <a:bodyPr/>
          <a:lstStyle/>
          <a:p>
            <a:r>
              <a:rPr lang="en-US" dirty="0" smtClean="0"/>
              <a:t>Purchasing</a:t>
            </a:r>
          </a:p>
        </p:txBody>
      </p:sp>
      <p:sp>
        <p:nvSpPr>
          <p:cNvPr id="187394" name="Content Placeholder 1"/>
          <p:cNvSpPr>
            <a:spLocks noGrp="1"/>
          </p:cNvSpPr>
          <p:nvPr>
            <p:ph idx="1"/>
          </p:nvPr>
        </p:nvSpPr>
        <p:spPr>
          <a:xfrm>
            <a:off x="381000" y="1447800"/>
            <a:ext cx="8229600" cy="4373563"/>
          </a:xfrm>
        </p:spPr>
        <p:txBody>
          <a:bodyPr/>
          <a:lstStyle/>
          <a:p>
            <a:pPr>
              <a:spcBef>
                <a:spcPts val="0"/>
              </a:spcBef>
            </a:pPr>
            <a:r>
              <a:rPr lang="en-US" sz="2400" dirty="0" smtClean="0"/>
              <a:t>Natural gas consortium</a:t>
            </a:r>
          </a:p>
          <a:p>
            <a:pPr>
              <a:spcBef>
                <a:spcPts val="0"/>
              </a:spcBef>
            </a:pPr>
            <a:r>
              <a:rPr lang="en-US" sz="2400" dirty="0" smtClean="0"/>
              <a:t>Award supplies bid on a per item basis, not single vendor takes all</a:t>
            </a:r>
          </a:p>
          <a:p>
            <a:pPr>
              <a:spcBef>
                <a:spcPts val="0"/>
              </a:spcBef>
            </a:pPr>
            <a:r>
              <a:rPr lang="en-US" sz="2400" dirty="0" smtClean="0"/>
              <a:t>Bid electrical rates</a:t>
            </a:r>
          </a:p>
          <a:p>
            <a:pPr>
              <a:spcBef>
                <a:spcPts val="0"/>
              </a:spcBef>
            </a:pPr>
            <a:r>
              <a:rPr lang="en-US" sz="2400" dirty="0" smtClean="0"/>
              <a:t>Bid financial audit services</a:t>
            </a:r>
          </a:p>
          <a:p>
            <a:pPr>
              <a:spcBef>
                <a:spcPts val="0"/>
              </a:spcBef>
            </a:pPr>
            <a:r>
              <a:rPr lang="en-US" sz="2400" dirty="0" smtClean="0"/>
              <a:t>Utilize groups offering free merchandise to schools for annual subscription fee</a:t>
            </a:r>
          </a:p>
          <a:p>
            <a:pPr>
              <a:spcBef>
                <a:spcPts val="0"/>
              </a:spcBef>
            </a:pPr>
            <a:r>
              <a:rPr lang="en-US" sz="2400" dirty="0" smtClean="0"/>
              <a:t>Implement a comprehensive inventory control system</a:t>
            </a:r>
          </a:p>
          <a:p>
            <a:pPr>
              <a:spcBef>
                <a:spcPts val="0"/>
              </a:spcBef>
            </a:pPr>
            <a:r>
              <a:rPr lang="en-US" sz="2400" dirty="0" smtClean="0"/>
              <a:t>Evaluate central warehouse and inventory system</a:t>
            </a:r>
          </a:p>
          <a:p>
            <a:pPr>
              <a:spcBef>
                <a:spcPts val="0"/>
              </a:spcBef>
            </a:pPr>
            <a:r>
              <a:rPr lang="en-US" sz="2400" dirty="0" smtClean="0"/>
              <a:t>Joint purchasing &amp; purchasing consortiums</a:t>
            </a:r>
          </a:p>
          <a:p>
            <a:pPr>
              <a:spcBef>
                <a:spcPts val="0"/>
              </a:spcBef>
            </a:pPr>
            <a:r>
              <a:rPr lang="en-US" sz="2400" dirty="0" smtClean="0"/>
              <a:t>Reverse auctions</a:t>
            </a:r>
          </a:p>
          <a:p>
            <a:endParaRPr lang="en-US"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le 2"/>
          <p:cNvSpPr>
            <a:spLocks noGrp="1"/>
          </p:cNvSpPr>
          <p:nvPr>
            <p:ph type="title"/>
          </p:nvPr>
        </p:nvSpPr>
        <p:spPr/>
        <p:txBody>
          <a:bodyPr/>
          <a:lstStyle/>
          <a:p>
            <a:r>
              <a:rPr lang="en-US" dirty="0" smtClean="0"/>
              <a:t>Purchasing</a:t>
            </a:r>
          </a:p>
        </p:txBody>
      </p:sp>
      <p:sp>
        <p:nvSpPr>
          <p:cNvPr id="189442" name="Content Placeholder 1"/>
          <p:cNvSpPr>
            <a:spLocks noGrp="1"/>
          </p:cNvSpPr>
          <p:nvPr>
            <p:ph idx="1"/>
          </p:nvPr>
        </p:nvSpPr>
        <p:spPr>
          <a:xfrm>
            <a:off x="533400" y="1371600"/>
            <a:ext cx="8229600" cy="4449763"/>
          </a:xfrm>
        </p:spPr>
        <p:txBody>
          <a:bodyPr/>
          <a:lstStyle/>
          <a:p>
            <a:pPr>
              <a:spcBef>
                <a:spcPts val="0"/>
              </a:spcBef>
            </a:pPr>
            <a:r>
              <a:rPr lang="en-US" sz="2800" dirty="0" smtClean="0"/>
              <a:t>Internet purchasing</a:t>
            </a:r>
          </a:p>
          <a:p>
            <a:pPr>
              <a:spcBef>
                <a:spcPts val="0"/>
              </a:spcBef>
            </a:pPr>
            <a:r>
              <a:rPr lang="en-US" sz="2800" dirty="0" smtClean="0"/>
              <a:t>Bid custodial supplies</a:t>
            </a:r>
          </a:p>
          <a:p>
            <a:pPr>
              <a:spcBef>
                <a:spcPts val="0"/>
              </a:spcBef>
            </a:pPr>
            <a:r>
              <a:rPr lang="en-US" sz="2800" dirty="0" smtClean="0"/>
              <a:t>Bid maintenance supplies</a:t>
            </a:r>
          </a:p>
          <a:p>
            <a:pPr>
              <a:spcBef>
                <a:spcPts val="0"/>
              </a:spcBef>
            </a:pPr>
            <a:r>
              <a:rPr lang="en-US" sz="2800" dirty="0" smtClean="0"/>
              <a:t>Bid all food equipment and supplies</a:t>
            </a:r>
          </a:p>
          <a:p>
            <a:pPr>
              <a:spcBef>
                <a:spcPts val="0"/>
              </a:spcBef>
            </a:pPr>
            <a:r>
              <a:rPr lang="en-US" sz="2800" dirty="0" smtClean="0"/>
              <a:t>Combine purchase orders to a vendor to reduce shipping costs</a:t>
            </a:r>
          </a:p>
          <a:p>
            <a:pPr>
              <a:spcBef>
                <a:spcPts val="0"/>
              </a:spcBef>
            </a:pPr>
            <a:r>
              <a:rPr lang="en-US" sz="2800" dirty="0" smtClean="0"/>
              <a:t>Avoid science equipment houses for batteries, balloons, etc.</a:t>
            </a:r>
          </a:p>
          <a:p>
            <a:pPr>
              <a:spcBef>
                <a:spcPts val="0"/>
              </a:spcBef>
            </a:pPr>
            <a:r>
              <a:rPr lang="en-US" sz="2800" dirty="0" smtClean="0"/>
              <a:t>Systems contracting-vendors warehouse needed supplies</a:t>
            </a:r>
          </a:p>
          <a:p>
            <a:endParaRPr 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6">
      <a:dk1>
        <a:srgbClr val="FFFFFF"/>
      </a:dk1>
      <a:lt1>
        <a:srgbClr val="FFFFFF"/>
      </a:lt1>
      <a:dk2>
        <a:srgbClr val="000000"/>
      </a:dk2>
      <a:lt2>
        <a:srgbClr val="808080"/>
      </a:lt2>
      <a:accent1>
        <a:srgbClr val="BBE0E3"/>
      </a:accent1>
      <a:accent2>
        <a:srgbClr val="FFFF00"/>
      </a:accent2>
      <a:accent3>
        <a:srgbClr val="FFFFFF"/>
      </a:accent3>
      <a:accent4>
        <a:srgbClr val="DADADA"/>
      </a:accent4>
      <a:accent5>
        <a:srgbClr val="DAEDEF"/>
      </a:accent5>
      <a:accent6>
        <a:srgbClr val="E7E700"/>
      </a:accent6>
      <a:hlink>
        <a:srgbClr val="FFFF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CC"/>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FFFF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FFFFFF"/>
        </a:dk1>
        <a:lt1>
          <a:srgbClr val="FFFFFF"/>
        </a:lt1>
        <a:dk2>
          <a:srgbClr val="000000"/>
        </a:dk2>
        <a:lt2>
          <a:srgbClr val="808080"/>
        </a:lt2>
        <a:accent1>
          <a:srgbClr val="BBE0E3"/>
        </a:accent1>
        <a:accent2>
          <a:srgbClr val="FFFF00"/>
        </a:accent2>
        <a:accent3>
          <a:srgbClr val="FFFFFF"/>
        </a:accent3>
        <a:accent4>
          <a:srgbClr val="DADADA"/>
        </a:accent4>
        <a:accent5>
          <a:srgbClr val="DAEDEF"/>
        </a:accent5>
        <a:accent6>
          <a:srgbClr val="E7E700"/>
        </a:accent6>
        <a:hlink>
          <a:srgbClr val="FFFF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1383</TotalTime>
  <Words>7576</Words>
  <Application>Microsoft Office PowerPoint</Application>
  <PresentationFormat>On-screen Show (4:3)</PresentationFormat>
  <Paragraphs>1397</Paragraphs>
  <Slides>153</Slides>
  <Notes>131</Notes>
  <HiddenSlides>0</HiddenSlides>
  <MMClips>0</MMClips>
  <ScaleCrop>false</ScaleCrop>
  <HeadingPairs>
    <vt:vector size="4" baseType="variant">
      <vt:variant>
        <vt:lpstr>Theme</vt:lpstr>
      </vt:variant>
      <vt:variant>
        <vt:i4>1</vt:i4>
      </vt:variant>
      <vt:variant>
        <vt:lpstr>Slide Titles</vt:lpstr>
      </vt:variant>
      <vt:variant>
        <vt:i4>153</vt:i4>
      </vt:variant>
    </vt:vector>
  </HeadingPairs>
  <TitlesOfParts>
    <vt:vector size="154" baseType="lpstr">
      <vt:lpstr>Default Design</vt:lpstr>
      <vt:lpstr>500 Cost Reduction Strategies for Local Education Agencies</vt:lpstr>
      <vt:lpstr>Cost Reduction Can Take Many Forms</vt:lpstr>
      <vt:lpstr>Administration</vt:lpstr>
      <vt:lpstr>Administration</vt:lpstr>
      <vt:lpstr>Alternative Education</vt:lpstr>
      <vt:lpstr>Athletics</vt:lpstr>
      <vt:lpstr>Athletics</vt:lpstr>
      <vt:lpstr>Athletics</vt:lpstr>
      <vt:lpstr>Athletics</vt:lpstr>
      <vt:lpstr>Banking</vt:lpstr>
      <vt:lpstr>Benefits</vt:lpstr>
      <vt:lpstr>Benefits</vt:lpstr>
      <vt:lpstr>Benefits</vt:lpstr>
      <vt:lpstr>Benefits</vt:lpstr>
      <vt:lpstr>Bids/RFPs</vt:lpstr>
      <vt:lpstr>Bids/RFPs</vt:lpstr>
      <vt:lpstr>Budgeting</vt:lpstr>
      <vt:lpstr>Calendar</vt:lpstr>
      <vt:lpstr>Community</vt:lpstr>
      <vt:lpstr>School Consolidation</vt:lpstr>
      <vt:lpstr>School Consolidation</vt:lpstr>
      <vt:lpstr>Contracted Services</vt:lpstr>
      <vt:lpstr>Contracted Services</vt:lpstr>
      <vt:lpstr>Copying</vt:lpstr>
      <vt:lpstr>Copying</vt:lpstr>
      <vt:lpstr>Cost Analysis</vt:lpstr>
      <vt:lpstr>Debt Service</vt:lpstr>
      <vt:lpstr>Debt Service</vt:lpstr>
      <vt:lpstr>Drivers Ed</vt:lpstr>
      <vt:lpstr>Educational Foundations </vt:lpstr>
      <vt:lpstr>Energy – Awareness</vt:lpstr>
      <vt:lpstr>Energy – Building Envelope</vt:lpstr>
      <vt:lpstr>Energy – Control Systems</vt:lpstr>
      <vt:lpstr>Energy—Green Schools</vt:lpstr>
      <vt:lpstr>Energy - HVAC</vt:lpstr>
      <vt:lpstr>Energy - Lighting</vt:lpstr>
      <vt:lpstr>Energy - Procurement</vt:lpstr>
      <vt:lpstr>Energy Star Programs</vt:lpstr>
      <vt:lpstr>Energy - Transportation</vt:lpstr>
      <vt:lpstr>Energy – Utility Costs </vt:lpstr>
      <vt:lpstr>Energy – Utility Costs</vt:lpstr>
      <vt:lpstr>Energy - Water</vt:lpstr>
      <vt:lpstr>Equipment</vt:lpstr>
      <vt:lpstr>Extracurricular</vt:lpstr>
      <vt:lpstr>Facilities Benchmarking and Data Management</vt:lpstr>
      <vt:lpstr>Facilities Capital Improvement and Construction </vt:lpstr>
      <vt:lpstr>Facilities Capital Improvement and Construction </vt:lpstr>
      <vt:lpstr>Facilities Capital Improvement and Construction </vt:lpstr>
      <vt:lpstr>Facilities Environmental Safety</vt:lpstr>
      <vt:lpstr>Facilities Grounds Management </vt:lpstr>
      <vt:lpstr>Facilities Grounds Management </vt:lpstr>
      <vt:lpstr>Facilities Maintenance and Management</vt:lpstr>
      <vt:lpstr>Facilities Maintenance and Management</vt:lpstr>
      <vt:lpstr>Facilities Maintenance and Management</vt:lpstr>
      <vt:lpstr>Facilities Staff Management</vt:lpstr>
      <vt:lpstr>Facilities Staff Management</vt:lpstr>
      <vt:lpstr>Facilities Staff Management</vt:lpstr>
      <vt:lpstr>Facilities Staff Management</vt:lpstr>
      <vt:lpstr>Finance</vt:lpstr>
      <vt:lpstr>Finance</vt:lpstr>
      <vt:lpstr>Finance</vt:lpstr>
      <vt:lpstr>Food Service</vt:lpstr>
      <vt:lpstr>Food Service</vt:lpstr>
      <vt:lpstr>Food Service</vt:lpstr>
      <vt:lpstr>Food Service</vt:lpstr>
      <vt:lpstr>Grants</vt:lpstr>
      <vt:lpstr>Healthcare</vt:lpstr>
      <vt:lpstr>Healthcare</vt:lpstr>
      <vt:lpstr>Instruction</vt:lpstr>
      <vt:lpstr>Instruction</vt:lpstr>
      <vt:lpstr>Insurance</vt:lpstr>
      <vt:lpstr>Intergovernmental Cooperation</vt:lpstr>
      <vt:lpstr>Intermediate Unit Services</vt:lpstr>
      <vt:lpstr>Intermediate Unit Services</vt:lpstr>
      <vt:lpstr>Intermediate Unit Services</vt:lpstr>
      <vt:lpstr>Intermediate Unit Services</vt:lpstr>
      <vt:lpstr>Intranet</vt:lpstr>
      <vt:lpstr>Investment</vt:lpstr>
      <vt:lpstr>Joint Purchasing</vt:lpstr>
      <vt:lpstr>Legal</vt:lpstr>
      <vt:lpstr>Library</vt:lpstr>
      <vt:lpstr>Negotiations</vt:lpstr>
      <vt:lpstr>Negotiations</vt:lpstr>
      <vt:lpstr>Negotiations</vt:lpstr>
      <vt:lpstr>Other</vt:lpstr>
      <vt:lpstr>Other</vt:lpstr>
      <vt:lpstr>Other</vt:lpstr>
      <vt:lpstr>Overtime</vt:lpstr>
      <vt:lpstr>Paperwork</vt:lpstr>
      <vt:lpstr>Paperwork</vt:lpstr>
      <vt:lpstr>Payroll</vt:lpstr>
      <vt:lpstr>Personnel Administration</vt:lpstr>
      <vt:lpstr>Postage</vt:lpstr>
      <vt:lpstr>Postage</vt:lpstr>
      <vt:lpstr>Printing</vt:lpstr>
      <vt:lpstr>Procedures</vt:lpstr>
      <vt:lpstr>Pupil Health</vt:lpstr>
      <vt:lpstr>Purchasing</vt:lpstr>
      <vt:lpstr>Purchasing</vt:lpstr>
      <vt:lpstr>Purchasing</vt:lpstr>
      <vt:lpstr>Recovery Plans</vt:lpstr>
      <vt:lpstr>Recovery Plan</vt:lpstr>
      <vt:lpstr>Revenue</vt:lpstr>
      <vt:lpstr>Revenue</vt:lpstr>
      <vt:lpstr>Revenue</vt:lpstr>
      <vt:lpstr>Revenue</vt:lpstr>
      <vt:lpstr>Safety</vt:lpstr>
      <vt:lpstr>Salaries</vt:lpstr>
      <vt:lpstr>Salaries</vt:lpstr>
      <vt:lpstr>Salaries</vt:lpstr>
      <vt:lpstr>Special Education</vt:lpstr>
      <vt:lpstr>Special Education</vt:lpstr>
      <vt:lpstr>Staff Utilization</vt:lpstr>
      <vt:lpstr>Staff Utilization</vt:lpstr>
      <vt:lpstr>Staff Utilization</vt:lpstr>
      <vt:lpstr>Substitutes</vt:lpstr>
      <vt:lpstr>Tax Collection</vt:lpstr>
      <vt:lpstr>Technology</vt:lpstr>
      <vt:lpstr>Technology</vt:lpstr>
      <vt:lpstr>Technology</vt:lpstr>
      <vt:lpstr>Telephone</vt:lpstr>
      <vt:lpstr>Textbooks</vt:lpstr>
      <vt:lpstr>Transportation</vt:lpstr>
      <vt:lpstr>Transportation</vt:lpstr>
      <vt:lpstr>Transportation</vt:lpstr>
      <vt:lpstr>Transportation</vt:lpstr>
      <vt:lpstr>Transportation</vt:lpstr>
      <vt:lpstr>Transportation</vt:lpstr>
      <vt:lpstr>Travel</vt:lpstr>
      <vt:lpstr>User Fees</vt:lpstr>
      <vt:lpstr>User Fees</vt:lpstr>
      <vt:lpstr>Vandalism</vt:lpstr>
      <vt:lpstr>Vocational Education</vt:lpstr>
      <vt:lpstr>Volunteers</vt:lpstr>
      <vt:lpstr>How To Drive Significant Savings</vt:lpstr>
      <vt:lpstr>How To Drive Significant  Savings</vt:lpstr>
      <vt:lpstr>Other Sources for Cost Reduction Strategies</vt:lpstr>
      <vt:lpstr>“Stretching the School Dollar” [How Schools and Districts Can Save Money While Serving Students Best]  Edited by Frederick M. Hess and Eric Osberg (2010) </vt:lpstr>
      <vt:lpstr>15 Ways that States Can Stretch the School Dollar</vt:lpstr>
      <vt:lpstr>15 Ways that States Can Stretch the School Dollar</vt:lpstr>
      <vt:lpstr>15 Ways that States Can Stretch the School Dollar</vt:lpstr>
      <vt:lpstr>Slide 142</vt:lpstr>
      <vt:lpstr>Best Practices Help Keep  District Costs Low </vt:lpstr>
      <vt:lpstr>Best Practices Help Keep  District Costs Low </vt:lpstr>
      <vt:lpstr>Best Practices Help Keep  District Costs Low </vt:lpstr>
      <vt:lpstr>Best Practices Help Keep  District Costs Low </vt:lpstr>
      <vt:lpstr>Best Practices Help Keep  District Costs Low </vt:lpstr>
      <vt:lpstr>Best Practices Help Keep  District Costs Low </vt:lpstr>
      <vt:lpstr>Best Practices Help Keep  District Costs Low </vt:lpstr>
      <vt:lpstr>Other Factors That Can Help Districts</vt:lpstr>
      <vt:lpstr>Other Factors That Can Help Districts</vt:lpstr>
      <vt:lpstr>Conclusions</vt:lpstr>
      <vt:lpstr>About the PA Association of School Business Officials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 L. Nouse</dc:creator>
  <cp:lastModifiedBy>William L McGill</cp:lastModifiedBy>
  <cp:revision>184</cp:revision>
  <dcterms:created xsi:type="dcterms:W3CDTF">2010-05-21T13:19:40Z</dcterms:created>
  <dcterms:modified xsi:type="dcterms:W3CDTF">2011-03-22T14:25:11Z</dcterms:modified>
</cp:coreProperties>
</file>